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79" r:id="rId4"/>
    <p:sldId id="317" r:id="rId5"/>
    <p:sldId id="327" r:id="rId6"/>
    <p:sldId id="269" r:id="rId7"/>
    <p:sldId id="321" r:id="rId8"/>
    <p:sldId id="280" r:id="rId9"/>
    <p:sldId id="315" r:id="rId10"/>
    <p:sldId id="322" r:id="rId11"/>
    <p:sldId id="312" r:id="rId12"/>
    <p:sldId id="319" r:id="rId13"/>
    <p:sldId id="267" r:id="rId14"/>
    <p:sldId id="282" r:id="rId15"/>
    <p:sldId id="297" r:id="rId16"/>
    <p:sldId id="284" r:id="rId17"/>
    <p:sldId id="274" r:id="rId18"/>
    <p:sldId id="273" r:id="rId19"/>
    <p:sldId id="295" r:id="rId20"/>
    <p:sldId id="320" r:id="rId21"/>
    <p:sldId id="275" r:id="rId22"/>
    <p:sldId id="299" r:id="rId23"/>
    <p:sldId id="296" r:id="rId24"/>
    <p:sldId id="262" r:id="rId25"/>
    <p:sldId id="266" r:id="rId26"/>
    <p:sldId id="324" r:id="rId27"/>
    <p:sldId id="263" r:id="rId28"/>
    <p:sldId id="338" r:id="rId29"/>
    <p:sldId id="298" r:id="rId30"/>
    <p:sldId id="277" r:id="rId31"/>
    <p:sldId id="289" r:id="rId32"/>
    <p:sldId id="300" r:id="rId33"/>
    <p:sldId id="265" r:id="rId34"/>
    <p:sldId id="326" r:id="rId35"/>
    <p:sldId id="268" r:id="rId36"/>
    <p:sldId id="278" r:id="rId37"/>
    <p:sldId id="339" r:id="rId38"/>
    <p:sldId id="301" r:id="rId39"/>
    <p:sldId id="287" r:id="rId40"/>
    <p:sldId id="290" r:id="rId41"/>
    <p:sldId id="329" r:id="rId42"/>
    <p:sldId id="316" r:id="rId43"/>
    <p:sldId id="328" r:id="rId44"/>
    <p:sldId id="303" r:id="rId45"/>
    <p:sldId id="286" r:id="rId46"/>
    <p:sldId id="285" r:id="rId47"/>
    <p:sldId id="292" r:id="rId48"/>
    <p:sldId id="318" r:id="rId49"/>
    <p:sldId id="305" r:id="rId50"/>
    <p:sldId id="281" r:id="rId51"/>
    <p:sldId id="293" r:id="rId52"/>
    <p:sldId id="306" r:id="rId53"/>
    <p:sldId id="310" r:id="rId54"/>
    <p:sldId id="311" r:id="rId55"/>
    <p:sldId id="309" r:id="rId56"/>
    <p:sldId id="314" r:id="rId57"/>
    <p:sldId id="330" r:id="rId58"/>
    <p:sldId id="331" r:id="rId59"/>
    <p:sldId id="337" r:id="rId60"/>
    <p:sldId id="332" r:id="rId61"/>
    <p:sldId id="335" r:id="rId62"/>
    <p:sldId id="307" r:id="rId63"/>
    <p:sldId id="270" r:id="rId64"/>
    <p:sldId id="271" r:id="rId65"/>
    <p:sldId id="323" r:id="rId66"/>
    <p:sldId id="30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93725" autoAdjust="0"/>
  </p:normalViewPr>
  <p:slideViewPr>
    <p:cSldViewPr snapToGrid="0">
      <p:cViewPr varScale="1">
        <p:scale>
          <a:sx n="59" d="100"/>
          <a:sy n="59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5FC6D-CF10-48E9-9C23-E9E6D0AC56EC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C548-8115-418A-B398-7EE2F168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59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7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6C548-8115-418A-B398-7EE2F168D6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3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6C548-8115-418A-B398-7EE2F168D6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37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5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6C548-8115-418A-B398-7EE2F168D6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207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2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8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19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86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4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6C548-8115-418A-B398-7EE2F168D6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3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6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4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C548-8115-418A-B398-7EE2F168D6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906E-AAAE-4065-A4AF-37FAEEF53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E61F4-6E24-46C5-B55C-E1736BF37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A793-0DAC-4998-BE7D-B03E9CEC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52C0-AD57-4360-8BE5-4AB1F74589AB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A43FC-EEB3-45FB-8D07-AA1A1815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C47F5-FDFE-4230-90CE-51A70B1D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4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BFC2-B24F-41EC-8862-BEB98D2D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38F42-F64D-438D-975F-A848A32EB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E394E-FC12-48AB-8CE1-6326F114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772F-C113-400C-8B28-64FB302BA8E1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F2E9A-B92A-4BB6-BABE-3127176B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DEA00-6DE2-455E-B840-6E3D4B8B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9BBFC-2895-4B56-9C65-BEAFECE7B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27247-C3D9-45EF-ABA4-02F575702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C5BA-A514-49B5-A5E9-5D4E4629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E2A-1BDD-46CD-942E-0E9D27559E2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047A-25FE-43FE-981A-A7427BFA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3CDFC-4C51-430A-BAF2-2824CBB7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8249-FD10-4C9F-9F19-F2451155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09044-7E50-49E6-8051-E36D8B751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4C25A-C7A3-488B-9510-DB2AA210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9896-B3EC-4128-96B0-57B5C0E2C354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6F276-8089-4356-ACCF-87FE814F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B41C3-8245-4C08-821B-584B494E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5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63D0-1C4A-40A2-8E38-BC46FF63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64218-3190-446F-96E4-77AA2594B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9E141-6350-4A6A-9996-4A8964C7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E4BD-1F77-46D2-AB1F-06D19F3274B0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D7E3-892B-4946-9331-EEF435BA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104E1-7B15-48A1-A7AC-E8AA8488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A158-CDAE-4A1C-8FB0-DE861337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59FB5-61D3-44F2-A6C1-3FD1EF498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BDF85-573D-4B0D-96E6-5C35722BB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573DC-7ADA-4400-BA84-7D0158EC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AF6-C362-427D-BFB6-996484A35177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C8CAE-DBFB-47E2-B949-EB23EB4C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0C166-68FA-408B-B72A-DDC0F1AF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218C-B95A-44DE-9A4C-12A358F0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DDF03-BF11-4D03-92EB-4CF5FEED6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ADCA0-D757-4A5F-A8FB-F33F6FB24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5B2BE-9BCA-410D-A0B3-85B1BC685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A8449-C598-4A2A-BBF3-40F7CDA2D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9EE6E-BF53-4D54-9CFD-74E81E96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AD08-36AC-4ABE-8321-7AF5F704CF16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9BA9A-69C8-49CF-96F1-34D7679B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7241B-49D1-481E-AF5A-D861F75F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4666-D7E4-4AF7-810D-479C61F5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15F92-AFE4-406F-BBDD-415D5FAB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48C-302A-430F-ABEB-B7285705E3FA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7531E-E3D6-46AB-B44A-8FE4F705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2F6F1-8920-468B-8B64-46A5FBF0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6330C-AF8D-473E-9CC8-A5AE3F03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94E5-501C-4755-92B0-F4DBE6BCCD51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049E5-A333-48AE-8001-D0F4ED44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E55E0-755B-4454-AF23-C5826D3F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BC0C-7BAC-4D4B-B6F5-EF12246D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158C-2514-4A3D-84B0-4E4E7C93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ECE4E-FDC2-4243-AEF5-35E0AE952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F4571-FD59-4D36-BC92-73B6F78F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3CE-CA3F-44EA-B2B8-F1B6D1B5044B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FB003-46A9-4D9B-8363-2808777D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762E4-80C8-48F2-B6EB-B83C92E7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3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31DA-C7CE-4EE6-B1CC-18A5AEDA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58D85-DB2D-4577-9A00-18D58B0E8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ADD99-0F10-49F8-9A37-479D50BB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A3E6C-53A5-47EA-AFAC-3E1A0C1D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1302-8AE3-4BEE-8417-BE5C51108F77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65D69-2D55-4526-B6E9-747C2B7C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09799-3EE1-41AE-87B6-4C8171E1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57534-86F0-484F-BBC2-75BF2E11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8EAF6-65E4-4D26-8B25-C41FA979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5F65-E0BD-440C-BA60-FDDBE59DC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B3AF-F484-427E-80FE-87AB62383060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C31C3-2819-4C17-9240-91B8D2544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85027-DF53-4557-A898-488FCA5A1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0D2F5-FF93-4811-A828-F539C20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0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stonglobe.com/metro/2017/01/29/narrative/zU2X61MVP8J4IvGP8zu1hM/story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6645A-01AD-47FC-95E8-1230E458D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3559"/>
            <a:ext cx="9144000" cy="353335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Understanding Current Immigration Issues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/>
              <a:t>March 1, 2018</a:t>
            </a:r>
          </a:p>
        </p:txBody>
      </p:sp>
      <p:pic>
        <p:nvPicPr>
          <p:cNvPr id="3074" name="Picture 2" descr="https://gallery.mailchimp.com/8f97e69b2d97e7dc2da004817/images/6b7d1898-39c2-40b9-898b-e26651442fbc.jpg">
            <a:extLst>
              <a:ext uri="{FF2B5EF4-FFF2-40B4-BE49-F238E27FC236}">
                <a16:creationId xmlns:a16="http://schemas.microsoft.com/office/drawing/2014/main" id="{F5A9E657-24A2-4F63-8E69-366626FF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77" y="552855"/>
            <a:ext cx="762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ECA5-DB51-41AD-90BE-8DDCCF40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natural born Citizen</a:t>
            </a:r>
            <a:r>
              <a:rPr lang="en-US" dirty="0"/>
              <a:t>” and “</a:t>
            </a:r>
            <a:r>
              <a:rPr lang="en-US" i="1" dirty="0" err="1"/>
              <a:t>birtherism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056D-7568-4F1C-A2FB-D91F97F1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="1" i="1" dirty="0"/>
              <a:t>No Person except a natural born Citizen</a:t>
            </a:r>
            <a:r>
              <a:rPr lang="en-US" dirty="0"/>
              <a:t>, or a Citizen of the United States, at the time of the Adoption of this Constitution, </a:t>
            </a:r>
            <a:r>
              <a:rPr lang="en-US" b="1" i="1" dirty="0"/>
              <a:t>shall be eligible to the Office of President</a:t>
            </a:r>
            <a:r>
              <a:rPr lang="en-US" dirty="0"/>
              <a:t>” (Constitution, Article II)</a:t>
            </a:r>
          </a:p>
          <a:p>
            <a:r>
              <a:rPr lang="en-US" dirty="0"/>
              <a:t> Most believe it means </a:t>
            </a:r>
            <a:r>
              <a:rPr lang="en-US" b="1" i="1" dirty="0"/>
              <a:t>citizen at birth, not naturalized</a:t>
            </a:r>
          </a:p>
          <a:p>
            <a:pPr lvl="1"/>
            <a:r>
              <a:rPr lang="en-US" b="1" dirty="0"/>
              <a:t>Either</a:t>
            </a:r>
            <a:r>
              <a:rPr lang="en-US" dirty="0"/>
              <a:t> US citizen parent, </a:t>
            </a:r>
            <a:r>
              <a:rPr lang="en-US" b="1" dirty="0"/>
              <a:t>or</a:t>
            </a:r>
            <a:r>
              <a:rPr lang="en-US" dirty="0"/>
              <a:t> born in the US</a:t>
            </a:r>
          </a:p>
          <a:p>
            <a:r>
              <a:rPr lang="en-US" dirty="0"/>
              <a:t>Ted Cruz: citizen father, born in Canada</a:t>
            </a:r>
          </a:p>
          <a:p>
            <a:r>
              <a:rPr lang="en-US" dirty="0"/>
              <a:t>John McCain: citizen parents, born in Panama Canal Zone</a:t>
            </a:r>
          </a:p>
          <a:p>
            <a:r>
              <a:rPr lang="en-US" dirty="0"/>
              <a:t>Marco Rubio: no citizen parents, born in US</a:t>
            </a:r>
          </a:p>
          <a:p>
            <a:r>
              <a:rPr lang="en-US" dirty="0"/>
              <a:t>Barack Obama: citizen mother, born in Hawaii</a:t>
            </a:r>
          </a:p>
          <a:p>
            <a:pPr lvl="1"/>
            <a:r>
              <a:rPr lang="en-US" dirty="0"/>
              <a:t>Even if born in Kenya, it would not matter! (same as Ted Cruz)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35F78-39A2-46FF-B9D0-45B2EB60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0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E947-085A-4CB0-90DA-4E768E5C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become a citizen: Naturalization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7A9C-96C1-4765-99CE-AB66D000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193"/>
            <a:ext cx="10515600" cy="50266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Can apply for citizenship after 5 years of being an LPR; 1 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r>
              <a:rPr lang="en-US" dirty="0">
                <a:solidFill>
                  <a:prstClr val="black"/>
                </a:solidFill>
              </a:rPr>
              <a:t> to process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Or 3 years if married the whole time to a USC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Some quirks for asylees/refugees, but still at least 5 years of US residence</a:t>
            </a:r>
          </a:p>
          <a:p>
            <a:r>
              <a:rPr lang="en-US" dirty="0">
                <a:solidFill>
                  <a:prstClr val="black"/>
                </a:solidFill>
              </a:rPr>
              <a:t>Show proficiency in English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Some exceptions based on age and length of residence</a:t>
            </a:r>
          </a:p>
          <a:p>
            <a:r>
              <a:rPr lang="en-US" dirty="0">
                <a:solidFill>
                  <a:prstClr val="black"/>
                </a:solidFill>
              </a:rPr>
              <a:t>Pass a citizenship test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2012 study: 1/3 of native-born citizens failed</a:t>
            </a:r>
          </a:p>
          <a:p>
            <a:r>
              <a:rPr lang="en-US" dirty="0">
                <a:solidFill>
                  <a:prstClr val="black"/>
                </a:solidFill>
              </a:rPr>
              <a:t>Not have committed certain crimes or done certain acts 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Some “bad acts” can be waived under the law by making a filing; some cannot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Some acts are not deportable, but do not allow citizenship</a:t>
            </a:r>
          </a:p>
          <a:p>
            <a:r>
              <a:rPr lang="en-US" dirty="0">
                <a:solidFill>
                  <a:prstClr val="black"/>
                </a:solidFill>
              </a:rPr>
              <a:t>Typical minimum time from green card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 citizenship = 6 years</a:t>
            </a:r>
          </a:p>
          <a:p>
            <a:pPr lvl="1"/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But many do not apply until years after they are eligible</a:t>
            </a:r>
          </a:p>
          <a:p>
            <a:r>
              <a:rPr lang="en-US" b="1" dirty="0">
                <a:solidFill>
                  <a:prstClr val="black"/>
                </a:solidFill>
                <a:sym typeface="Wingdings" panose="05000000000000000000" pitchFamily="2" charset="2"/>
              </a:rPr>
              <a:t>Derivation: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Minor children of naturalized citizens can automatically become citizens when parent naturalizes, but there are limitations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E38B8-C773-49B5-908E-360A5891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E947-085A-4CB0-90DA-4E768E5C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Naturalizations Annually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7A9C-96C1-4765-99CE-AB66D000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081"/>
            <a:ext cx="10515600" cy="47828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 a range of about 600,000-800,000 since 2009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About 716,000 average since 2009 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Comparable to population of Alaska or DC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0.22% of the total citizen population</a:t>
            </a:r>
          </a:p>
          <a:p>
            <a:r>
              <a:rPr lang="en-US" dirty="0">
                <a:solidFill>
                  <a:srgbClr val="000000"/>
                </a:solidFill>
                <a:latin typeface="source_sans_pro_regular"/>
              </a:rPr>
              <a:t>73% of new naturalized citizens in 2016 were from 10 states: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source_sans_pro_regular"/>
              </a:rPr>
              <a:t>California, New York, </a:t>
            </a:r>
            <a:r>
              <a:rPr lang="en-US" b="1" i="1" dirty="0">
                <a:solidFill>
                  <a:srgbClr val="000000"/>
                </a:solidFill>
                <a:latin typeface="source_sans_pro_regular"/>
              </a:rPr>
              <a:t>Florida, Texas</a:t>
            </a:r>
            <a:r>
              <a:rPr lang="en-US" dirty="0">
                <a:solidFill>
                  <a:srgbClr val="000000"/>
                </a:solidFill>
                <a:latin typeface="source_sans_pro_regular"/>
              </a:rPr>
              <a:t>, New Jersey, Illinois, </a:t>
            </a:r>
            <a:r>
              <a:rPr lang="en-US" b="1" i="1" dirty="0">
                <a:solidFill>
                  <a:srgbClr val="000000"/>
                </a:solidFill>
                <a:latin typeface="source_sans_pro_regular"/>
              </a:rPr>
              <a:t>Massachusetts (7</a:t>
            </a:r>
            <a:r>
              <a:rPr lang="en-US" b="1" i="1" baseline="30000" dirty="0">
                <a:solidFill>
                  <a:srgbClr val="000000"/>
                </a:solidFill>
                <a:latin typeface="source_sans_pro_regular"/>
              </a:rPr>
              <a:t>th</a:t>
            </a:r>
            <a:r>
              <a:rPr lang="en-US" b="1" i="1" dirty="0">
                <a:solidFill>
                  <a:srgbClr val="000000"/>
                </a:solidFill>
                <a:latin typeface="source_sans_pro_regular"/>
              </a:rPr>
              <a:t>), </a:t>
            </a:r>
            <a:r>
              <a:rPr lang="en-US" dirty="0">
                <a:solidFill>
                  <a:srgbClr val="000000"/>
                </a:solidFill>
                <a:latin typeface="source_sans_pro_regular"/>
              </a:rPr>
              <a:t>Washington, Virginia, and Maryland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source_sans_pro_regular"/>
              </a:rPr>
              <a:t>Countries of origin in order in 2016: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source_sans_pro_regular"/>
              </a:rPr>
              <a:t>Mexico, India, Philippines, China, and Cuba.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About 70,000 denied per year for the last several years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Could fail language assessment, fail citizenship test, or “bad acts”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7BA5D-F0C2-4424-B164-AA1A3500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DD4B-80C9-487B-8EA9-A45C71E0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LPR status (Green Card holder)?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070F-3766-449C-B4DF-471C5605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b="1" dirty="0"/>
              <a:t>Legal Permanent Resident</a:t>
            </a:r>
          </a:p>
          <a:p>
            <a:r>
              <a:rPr lang="en-US" dirty="0"/>
              <a:t>Permanent right to live and work in the US </a:t>
            </a:r>
          </a:p>
          <a:p>
            <a:pPr lvl="1"/>
            <a:r>
              <a:rPr lang="en-US" dirty="0"/>
              <a:t>Unless you lose LPR status</a:t>
            </a:r>
          </a:p>
          <a:p>
            <a:r>
              <a:rPr lang="en-US" dirty="0"/>
              <a:t>Similar rights to a US citizen except:</a:t>
            </a:r>
          </a:p>
          <a:p>
            <a:pPr lvl="1"/>
            <a:r>
              <a:rPr lang="en-US" dirty="0"/>
              <a:t>No right to vote</a:t>
            </a:r>
          </a:p>
          <a:p>
            <a:pPr lvl="1"/>
            <a:r>
              <a:rPr lang="en-US" dirty="0"/>
              <a:t>Can be excluded from sensitive jobs, e.g., for a military contractor</a:t>
            </a:r>
          </a:p>
          <a:p>
            <a:pPr lvl="1"/>
            <a:r>
              <a:rPr lang="en-US" dirty="0"/>
              <a:t>Can be revoked if you spend too much time outside the US without permission</a:t>
            </a:r>
          </a:p>
          <a:p>
            <a:pPr lvl="1"/>
            <a:r>
              <a:rPr lang="en-US" dirty="0"/>
              <a:t>Can be deported, e.g., for certain crimes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BA669-0044-48D0-9615-B555E4DF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2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F1E6-1BB9-4E2D-B397-35188999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Card (only a little green)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DD8D-7DBC-4A5A-855E-9FED086E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314"/>
            <a:ext cx="10515600" cy="4587649"/>
          </a:xfrm>
        </p:spPr>
        <p:txBody>
          <a:bodyPr/>
          <a:lstStyle/>
          <a:p>
            <a:r>
              <a:rPr lang="en-US" dirty="0"/>
              <a:t>Has name, birth date, category for how you got LPR status, “resident since” date, USCIS# (aka A #); the </a:t>
            </a:r>
            <a:r>
              <a:rPr lang="en-US" i="1" dirty="0"/>
              <a:t>card</a:t>
            </a:r>
            <a:r>
              <a:rPr lang="en-US" dirty="0"/>
              <a:t> can expire, but not the </a:t>
            </a:r>
            <a:r>
              <a:rPr lang="en-US" i="1" dirty="0"/>
              <a:t>status</a:t>
            </a:r>
          </a:p>
          <a:p>
            <a:r>
              <a:rPr lang="en-US" dirty="0"/>
              <a:t>Also functions as proof of employment authorization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9D320-D1BA-4CE8-8A87-770317C7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81" y="3061618"/>
            <a:ext cx="5434637" cy="34178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AE3C2-889B-4AAA-892F-694970D9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20F2-5896-4A56-854D-03B0B42D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to Get a Green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DC208-0439-410E-B569-8319BAE3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Consular processing; new arrivals</a:t>
            </a:r>
          </a:p>
          <a:p>
            <a:pPr lvl="1"/>
            <a:r>
              <a:rPr lang="en-US" dirty="0"/>
              <a:t>Processing completed outside the US</a:t>
            </a:r>
          </a:p>
          <a:p>
            <a:pPr lvl="1"/>
            <a:r>
              <a:rPr lang="en-US" dirty="0"/>
              <a:t>Get green card when you arrive</a:t>
            </a:r>
          </a:p>
          <a:p>
            <a:endParaRPr lang="en-US" dirty="0"/>
          </a:p>
          <a:p>
            <a:r>
              <a:rPr lang="en-US" dirty="0"/>
              <a:t>“Adjustment” to LPR from some other status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Can adjust status in the US from certain types of legal status to LPR status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46621-F211-407F-91DB-3F7002E9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10F3-D4E8-47CE-879B-13969458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 Green Card: </a:t>
            </a:r>
            <a:r>
              <a:rPr lang="en-US" b="1" dirty="0"/>
              <a:t>Consular Processing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081C-5DD6-4FC2-B7E4-B0D94F7A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People who are </a:t>
            </a:r>
            <a:r>
              <a:rPr lang="en-US" b="1" i="1" dirty="0"/>
              <a:t>outside the </a:t>
            </a:r>
            <a:r>
              <a:rPr lang="en-US" b="1" dirty="0"/>
              <a:t>US </a:t>
            </a:r>
            <a:r>
              <a:rPr lang="en-US" dirty="0"/>
              <a:t>and applying, or being sponsored</a:t>
            </a:r>
            <a:endParaRPr lang="en-US" b="1" i="1" dirty="0"/>
          </a:p>
          <a:p>
            <a:pPr lvl="1"/>
            <a:r>
              <a:rPr lang="en-US" dirty="0"/>
              <a:t>Or required to leave the US before applying</a:t>
            </a:r>
          </a:p>
          <a:p>
            <a:r>
              <a:rPr lang="en-US" dirty="0"/>
              <a:t>US embassy in immigrant’s home country does the vetting</a:t>
            </a:r>
          </a:p>
          <a:p>
            <a:r>
              <a:rPr lang="en-US" dirty="0"/>
              <a:t>Immigrant gets the green card when arriving in the US</a:t>
            </a:r>
          </a:p>
          <a:p>
            <a:r>
              <a:rPr lang="en-US" i="1" dirty="0"/>
              <a:t>Resident Since </a:t>
            </a:r>
            <a:r>
              <a:rPr lang="en-US" dirty="0"/>
              <a:t>date is the day of arrival</a:t>
            </a:r>
          </a:p>
          <a:p>
            <a:r>
              <a:rPr lang="en-US" dirty="0"/>
              <a:t>Typical types of people who use consular processing:</a:t>
            </a:r>
          </a:p>
          <a:p>
            <a:pPr lvl="2"/>
            <a:r>
              <a:rPr lang="en-US" sz="2400" dirty="0"/>
              <a:t>Family member who live outside the US, but are sponsored by US citizens or LPRs</a:t>
            </a:r>
          </a:p>
          <a:p>
            <a:pPr lvl="2"/>
            <a:r>
              <a:rPr lang="en-US" sz="2400" dirty="0"/>
              <a:t>Winners of the diversity visa lottery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8D09-0801-4DC6-8073-E7B1B7D5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10F3-D4E8-47CE-879B-13969458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 Green Card: </a:t>
            </a:r>
            <a:r>
              <a:rPr lang="en-US" b="1" dirty="0"/>
              <a:t>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081C-5DD6-4FC2-B7E4-B0D94F7A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Used mostly by people who are in the US</a:t>
            </a:r>
          </a:p>
          <a:p>
            <a:r>
              <a:rPr lang="en-US" dirty="0"/>
              <a:t>File a form to “adjust” to LPR status from some other status  </a:t>
            </a:r>
          </a:p>
          <a:p>
            <a:r>
              <a:rPr lang="en-US" dirty="0"/>
              <a:t>Types of people who typically adjust include:</a:t>
            </a:r>
          </a:p>
          <a:p>
            <a:pPr lvl="1"/>
            <a:r>
              <a:rPr lang="en-US" dirty="0"/>
              <a:t>Sponsored relatives who are already in the US </a:t>
            </a:r>
          </a:p>
          <a:p>
            <a:pPr lvl="1"/>
            <a:r>
              <a:rPr lang="en-US" dirty="0"/>
              <a:t>Sponsored employees</a:t>
            </a:r>
          </a:p>
          <a:p>
            <a:pPr lvl="1"/>
            <a:r>
              <a:rPr lang="en-US" dirty="0"/>
              <a:t>Asylees/refugees after 1 year of asylee/refugee status in the US</a:t>
            </a:r>
          </a:p>
          <a:p>
            <a:pPr lvl="1"/>
            <a:r>
              <a:rPr lang="en-US" dirty="0"/>
              <a:t>U-visa holders (victims of certain crimes), after 3 years</a:t>
            </a:r>
          </a:p>
          <a:p>
            <a:pPr lvl="1"/>
            <a:r>
              <a:rPr lang="en-US" dirty="0"/>
              <a:t>Cubans, after 1 year</a:t>
            </a:r>
          </a:p>
          <a:p>
            <a:r>
              <a:rPr lang="en-US" b="1" dirty="0"/>
              <a:t>NO ADJUSTMENT </a:t>
            </a:r>
            <a:r>
              <a:rPr lang="en-US" dirty="0"/>
              <a:t>from visitor status (B1/B2), student (F), cultural exchange (J), etc. – these statuses require you to have no intent to stay permanently in the United States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E6EF8-F059-47ED-AF79-A805FF16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8B50-C2F5-4637-BD55-2190F760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many </a:t>
            </a:r>
            <a:r>
              <a:rPr lang="en-US" dirty="0"/>
              <a:t>LPRs are there?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ABCD26-00D0-41BA-B367-3B16A9FE8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586"/>
            <a:ext cx="10515600" cy="4756377"/>
          </a:xfrm>
        </p:spPr>
        <p:txBody>
          <a:bodyPr/>
          <a:lstStyle/>
          <a:p>
            <a:r>
              <a:rPr lang="en-US" dirty="0"/>
              <a:t>Current Aggregate: estimate of 14-15m</a:t>
            </a:r>
          </a:p>
          <a:p>
            <a:r>
              <a:rPr lang="en-US" dirty="0"/>
              <a:t>About 1.0 - 1.2m new LPRs annually since 2005</a:t>
            </a:r>
          </a:p>
          <a:p>
            <a:pPr lvl="1"/>
            <a:r>
              <a:rPr lang="en-US" dirty="0"/>
              <a:t>About the numbers in Rhode Island; 0.3-0.4% of US pop </a:t>
            </a:r>
          </a:p>
          <a:p>
            <a:r>
              <a:rPr lang="en-US" dirty="0"/>
              <a:t>More new LPRs annually than new citizens, so aggregate grows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02985F1-0D3C-4532-A52B-2A047CDE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54" y="3429000"/>
            <a:ext cx="9000221" cy="27137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A28F4-0718-4835-8EFA-CE8442DB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1F39-90B3-4882-8309-7BAB0753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Where</a:t>
            </a:r>
            <a:r>
              <a:rPr lang="en-US" dirty="0"/>
              <a:t> are new LPRs </a:t>
            </a:r>
            <a:r>
              <a:rPr lang="en-US" i="1" dirty="0"/>
              <a:t>from</a:t>
            </a:r>
            <a:r>
              <a:rPr lang="en-US" dirty="0"/>
              <a:t> (2016)?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0C64-C7F9-4AAC-ABC3-97011580C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3" y="1690687"/>
            <a:ext cx="3135087" cy="4802187"/>
          </a:xfrm>
        </p:spPr>
        <p:txBody>
          <a:bodyPr>
            <a:normAutofit/>
          </a:bodyPr>
          <a:lstStyle/>
          <a:p>
            <a:r>
              <a:rPr lang="en-US" dirty="0"/>
              <a:t>Compare non-US pop: Asia (60%) Africa (17%) C/S Am (7%) Europe (10%); N Am (6%)</a:t>
            </a:r>
          </a:p>
          <a:p>
            <a:r>
              <a:rPr lang="en-US" dirty="0"/>
              <a:t>Americas overrepresented</a:t>
            </a:r>
          </a:p>
          <a:p>
            <a:r>
              <a:rPr lang="en-US" dirty="0"/>
              <a:t>Europe comparable</a:t>
            </a:r>
          </a:p>
          <a:p>
            <a:r>
              <a:rPr lang="en-US" dirty="0"/>
              <a:t>Asia/Africa underrepresented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373F94-6F70-4946-850F-30C014843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18721"/>
              </p:ext>
            </p:extLst>
          </p:nvPr>
        </p:nvGraphicFramePr>
        <p:xfrm>
          <a:off x="4039952" y="1592716"/>
          <a:ext cx="7705734" cy="466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Worksheet" r:id="rId3" imgW="3476700" imgH="2105110" progId="Excel.Sheet.12">
                  <p:embed/>
                </p:oleObj>
              </mc:Choice>
              <mc:Fallback>
                <p:oleObj name="Worksheet" r:id="rId3" imgW="3476700" imgH="210511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F14A575-9708-415B-B5E6-452E25DF99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9952" y="1592716"/>
                        <a:ext cx="7705734" cy="466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1D11D-5A2D-48A2-BCDE-7383E9AF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1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98EA-3BF3-4CE0-9203-EDD7BC3D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6232-D68B-434C-BFBB-BF9B4DEAD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Heather </a:t>
            </a:r>
            <a:r>
              <a:rPr lang="en-US" dirty="0" err="1"/>
              <a:t>Yountz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Associate at </a:t>
            </a:r>
            <a:r>
              <a:rPr lang="en-US" dirty="0" err="1"/>
              <a:t>Demissie</a:t>
            </a:r>
            <a:r>
              <a:rPr lang="en-US" dirty="0"/>
              <a:t> &amp; Church in Cambridge </a:t>
            </a:r>
          </a:p>
          <a:p>
            <a:pPr lvl="1"/>
            <a:r>
              <a:rPr lang="en-US" dirty="0"/>
              <a:t>Represents a wide variety of immigration clients</a:t>
            </a:r>
          </a:p>
          <a:p>
            <a:pPr lvl="1"/>
            <a:r>
              <a:rPr lang="en-US" dirty="0"/>
              <a:t>On the Massachusetts team to defeat the “first Muslim ban” (see </a:t>
            </a:r>
            <a:r>
              <a:rPr lang="en-US" dirty="0">
                <a:hlinkClick r:id="rId2"/>
              </a:rPr>
              <a:t>http://www.bostonglobe.com/metro/2017/01/29/narrative/zU2X61MVP8J4IvGP8zu1hM/story.html</a:t>
            </a:r>
            <a:r>
              <a:rPr lang="en-US" dirty="0"/>
              <a:t>)</a:t>
            </a:r>
          </a:p>
          <a:p>
            <a:r>
              <a:rPr lang="en-US" dirty="0"/>
              <a:t>Michael Diener</a:t>
            </a:r>
          </a:p>
          <a:p>
            <a:pPr lvl="1"/>
            <a:r>
              <a:rPr lang="en-US" dirty="0"/>
              <a:t>Volunteer at the Irish International Immigrant Center (IIIC), Political Asylum/Immigration Representation (PAIR) Project, and Community Legal Services and Counseling Center (“Classic”)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D52BD-670B-43ED-802D-3FF5320B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061E-14DC-4A49-AA4C-AD80B4DF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Stats about LPRs in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41F5-0E56-4CA2-9F27-2CC5C7C1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More female, a bit younger, and many more married </a:t>
            </a:r>
          </a:p>
          <a:p>
            <a:r>
              <a:rPr lang="en-US" dirty="0"/>
              <a:t>54-46% female to male </a:t>
            </a:r>
          </a:p>
          <a:p>
            <a:pPr lvl="1"/>
            <a:r>
              <a:rPr lang="en-US" dirty="0"/>
              <a:t>US as a whole is about 51-49</a:t>
            </a:r>
          </a:p>
          <a:p>
            <a:r>
              <a:rPr lang="en-US" dirty="0"/>
              <a:t>Ages</a:t>
            </a:r>
          </a:p>
          <a:p>
            <a:pPr lvl="1"/>
            <a:r>
              <a:rPr lang="en-US" dirty="0"/>
              <a:t>22% under 20 years old</a:t>
            </a:r>
          </a:p>
          <a:p>
            <a:pPr lvl="1"/>
            <a:r>
              <a:rPr lang="en-US" dirty="0"/>
              <a:t>21% in their 20s</a:t>
            </a:r>
          </a:p>
          <a:p>
            <a:pPr lvl="1"/>
            <a:r>
              <a:rPr lang="en-US" dirty="0"/>
              <a:t>22% in their 30s</a:t>
            </a:r>
          </a:p>
          <a:p>
            <a:pPr lvl="1"/>
            <a:r>
              <a:rPr lang="en-US" dirty="0"/>
              <a:t>15% in their 40s</a:t>
            </a:r>
          </a:p>
          <a:p>
            <a:r>
              <a:rPr lang="en-US" dirty="0"/>
              <a:t>So, median age is about 35</a:t>
            </a:r>
          </a:p>
          <a:p>
            <a:r>
              <a:rPr lang="en-US" dirty="0"/>
              <a:t>Compare: US median age = 37; white non-Hispanic = 43; Hispanic = 28</a:t>
            </a:r>
          </a:p>
          <a:p>
            <a:r>
              <a:rPr lang="en-US" dirty="0"/>
              <a:t>58% married versus 37% in US overall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53ADE-A198-41E1-9C2C-CD2D9FBB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31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C312-D140-4881-9938-10DCEF97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for people to become LPRs?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DF8A-603D-475F-AAF1-978F11B7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41520"/>
          </a:xfrm>
        </p:spPr>
        <p:txBody>
          <a:bodyPr/>
          <a:lstStyle/>
          <a:p>
            <a:r>
              <a:rPr lang="en-US" sz="3200" dirty="0"/>
              <a:t>1,183,000 total in 2016</a:t>
            </a:r>
          </a:p>
          <a:p>
            <a:r>
              <a:rPr lang="en-US" sz="3200" dirty="0"/>
              <a:t>Main categories:</a:t>
            </a:r>
          </a:p>
          <a:p>
            <a:pPr lvl="1"/>
            <a:r>
              <a:rPr lang="en-US" sz="2800" dirty="0"/>
              <a:t>805,000 </a:t>
            </a:r>
            <a:r>
              <a:rPr lang="en-US" sz="2800" b="1" i="1" dirty="0"/>
              <a:t>family sponsored </a:t>
            </a:r>
            <a:r>
              <a:rPr lang="en-US" sz="2800" i="1" dirty="0"/>
              <a:t>in different categories </a:t>
            </a:r>
            <a:r>
              <a:rPr lang="en-US" sz="2800" b="1" dirty="0"/>
              <a:t>(68%)</a:t>
            </a:r>
          </a:p>
          <a:p>
            <a:pPr lvl="1"/>
            <a:r>
              <a:rPr lang="en-US" sz="2800" dirty="0"/>
              <a:t>158,000 </a:t>
            </a:r>
            <a:r>
              <a:rPr lang="en-US" sz="2800" b="1" i="1" dirty="0"/>
              <a:t>refugees and asylee adjustments </a:t>
            </a:r>
            <a:r>
              <a:rPr lang="en-US" sz="2800" b="1" dirty="0"/>
              <a:t>(13%)</a:t>
            </a:r>
          </a:p>
          <a:p>
            <a:pPr lvl="1"/>
            <a:r>
              <a:rPr lang="en-US" sz="2800" dirty="0"/>
              <a:t>50,000 via </a:t>
            </a:r>
            <a:r>
              <a:rPr lang="en-US" sz="2800" b="1" i="1" dirty="0"/>
              <a:t>diversity visa lottery </a:t>
            </a:r>
            <a:r>
              <a:rPr lang="en-US" sz="2800" b="1" dirty="0"/>
              <a:t>(4%)</a:t>
            </a:r>
          </a:p>
          <a:p>
            <a:pPr lvl="1"/>
            <a:r>
              <a:rPr lang="en-US" sz="2800" dirty="0"/>
              <a:t>138,000 employment/</a:t>
            </a:r>
            <a:r>
              <a:rPr lang="en-US" sz="2800" b="1" i="1" dirty="0"/>
              <a:t>”merit”(?) </a:t>
            </a:r>
            <a:r>
              <a:rPr lang="en-US" sz="2800" b="1" dirty="0"/>
              <a:t>(12%)</a:t>
            </a:r>
          </a:p>
          <a:p>
            <a:pPr lvl="1"/>
            <a:r>
              <a:rPr lang="en-US" sz="2800" dirty="0"/>
              <a:t>32,000 other </a:t>
            </a:r>
            <a:r>
              <a:rPr lang="en-US" sz="2800" b="1" dirty="0"/>
              <a:t>(3%)</a:t>
            </a:r>
          </a:p>
          <a:p>
            <a:r>
              <a:rPr lang="en-US" sz="3200" b="1" i="1" dirty="0"/>
              <a:t>Each of these categories is in the news!</a:t>
            </a:r>
          </a:p>
          <a:p>
            <a:pPr lvl="1"/>
            <a:endParaRPr lang="en-US" sz="2800" b="1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9601C-DFDA-45D3-80A5-B315E9DC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43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C312-D140-4881-9938-10DCEF97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people become new LPRs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DF8A-603D-475F-AAF1-978F11B7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41520"/>
          </a:xfrm>
        </p:spPr>
        <p:txBody>
          <a:bodyPr/>
          <a:lstStyle/>
          <a:p>
            <a:r>
              <a:rPr lang="en-US" sz="3200" dirty="0"/>
              <a:t>Main categories: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805,000 </a:t>
            </a:r>
            <a:r>
              <a:rPr lang="en-US" sz="2800" b="1" i="1" dirty="0">
                <a:highlight>
                  <a:srgbClr val="FFFF00"/>
                </a:highlight>
              </a:rPr>
              <a:t>family sponsored </a:t>
            </a:r>
            <a:r>
              <a:rPr lang="en-US" sz="2800" i="1" dirty="0">
                <a:highlight>
                  <a:srgbClr val="FFFF00"/>
                </a:highlight>
              </a:rPr>
              <a:t>in different categories</a:t>
            </a:r>
          </a:p>
          <a:p>
            <a:pPr lvl="1"/>
            <a:r>
              <a:rPr lang="en-US" sz="2800" dirty="0"/>
              <a:t>50,000 via </a:t>
            </a:r>
            <a:r>
              <a:rPr lang="en-US" sz="2800" b="1" i="1" dirty="0"/>
              <a:t>diversity visa lottery</a:t>
            </a:r>
          </a:p>
          <a:p>
            <a:pPr lvl="1"/>
            <a:r>
              <a:rPr lang="en-US" sz="2800" dirty="0"/>
              <a:t>158,000 </a:t>
            </a:r>
            <a:r>
              <a:rPr lang="en-US" sz="2800" b="1" i="1" dirty="0"/>
              <a:t>refugees and asylee adjustments</a:t>
            </a:r>
          </a:p>
          <a:p>
            <a:pPr lvl="1"/>
            <a:r>
              <a:rPr lang="en-US" sz="2800" dirty="0"/>
              <a:t>138,000 employment/ </a:t>
            </a:r>
            <a:r>
              <a:rPr lang="en-US" sz="2800" b="1" i="1" dirty="0"/>
              <a:t>”merit”?</a:t>
            </a:r>
          </a:p>
          <a:p>
            <a:r>
              <a:rPr lang="en-US" sz="3200" b="1" i="1" dirty="0"/>
              <a:t>Each of these categories is in the news!</a:t>
            </a:r>
          </a:p>
          <a:p>
            <a:pPr lvl="1"/>
            <a:endParaRPr lang="en-US" sz="2800" b="1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6AD79-6BC6-4663-8464-4547D614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7469-8AEF-47F6-B71B-3A4A835D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Family Sponsorship – recent #s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BAD98-ACA1-455D-A3FE-B7367C692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Family sponsorship – about 805,000 new LPRs, over 2/3 of total</a:t>
            </a:r>
          </a:p>
          <a:p>
            <a:r>
              <a:rPr lang="en-US" dirty="0"/>
              <a:t>Relatives of USCs (85%); relatives of LPRs (15%)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53B24-B4B1-4670-AA17-5C1CA43E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1" y="2874938"/>
            <a:ext cx="10466185" cy="34814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C223F-DA53-4B83-9FD7-A8973B12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DC4E-8FF1-4863-A400-125008E0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Family Sponsorship –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E279-485B-421B-BC90-EF311EF8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095"/>
            <a:ext cx="10515600" cy="5341745"/>
          </a:xfrm>
        </p:spPr>
        <p:txBody>
          <a:bodyPr>
            <a:normAutofit/>
          </a:bodyPr>
          <a:lstStyle/>
          <a:p>
            <a:r>
              <a:rPr lang="en-US" sz="2400" dirty="0"/>
              <a:t>About ½ are spouses and minor children -- </a:t>
            </a:r>
            <a:r>
              <a:rPr lang="en-US" sz="2400" i="1" dirty="0"/>
              <a:t>least controversial </a:t>
            </a:r>
          </a:p>
          <a:p>
            <a:r>
              <a:rPr lang="en-US" sz="2400" dirty="0"/>
              <a:t>Parents, adult children, and siblings (highlighted) -- </a:t>
            </a:r>
            <a:r>
              <a:rPr lang="en-US" sz="2400" i="1" dirty="0"/>
              <a:t>more controversial</a:t>
            </a:r>
          </a:p>
          <a:p>
            <a:r>
              <a:rPr lang="en-US" sz="2400" dirty="0"/>
              <a:t>Longer wait times for some categories from China, India, Mexico, Philippines</a:t>
            </a:r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E6EF8A34-8C7B-41A8-8D9E-5AB3495B0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528" y="2818151"/>
            <a:ext cx="7691980" cy="39026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71946-4099-447A-A5E3-F032CDE6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35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87D6-F12A-4376-A4EF-75D3BBEE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Sponsorship of a Foreign Relative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924AE-E95F-4D60-BD6D-A361D7D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File form; pay fee; wait for approval</a:t>
            </a:r>
          </a:p>
          <a:p>
            <a:pPr lvl="1"/>
            <a:r>
              <a:rPr lang="en-US" dirty="0"/>
              <a:t>USCIS can ask for more evidence or request a DNA test</a:t>
            </a:r>
          </a:p>
          <a:p>
            <a:r>
              <a:rPr lang="en-US" dirty="0"/>
              <a:t>Get a visa when available </a:t>
            </a:r>
          </a:p>
          <a:p>
            <a:pPr lvl="1"/>
            <a:r>
              <a:rPr lang="en-US" dirty="0"/>
              <a:t>No wait for spouses, parents, minor children of USCs</a:t>
            </a:r>
          </a:p>
          <a:p>
            <a:pPr lvl="1"/>
            <a:r>
              <a:rPr lang="en-US" dirty="0"/>
              <a:t>Can be very long wait for others -- over 20 years for Filipino sibling</a:t>
            </a:r>
          </a:p>
          <a:p>
            <a:r>
              <a:rPr lang="en-US" dirty="0"/>
              <a:t>Pay more fees and file an application for the visa</a:t>
            </a:r>
          </a:p>
          <a:p>
            <a:pPr lvl="1"/>
            <a:r>
              <a:rPr lang="en-US" dirty="0"/>
              <a:t>Sponsor files </a:t>
            </a:r>
            <a:r>
              <a:rPr lang="en-US" b="1" i="1" dirty="0"/>
              <a:t>Affidavit of Support </a:t>
            </a:r>
            <a:r>
              <a:rPr lang="en-US" dirty="0"/>
              <a:t>showing resources to support immigrant</a:t>
            </a:r>
          </a:p>
          <a:p>
            <a:pPr lvl="1"/>
            <a:r>
              <a:rPr lang="en-US" dirty="0"/>
              <a:t>Local embassy conducts interview and background check</a:t>
            </a:r>
          </a:p>
          <a:p>
            <a:pPr lvl="1"/>
            <a:r>
              <a:rPr lang="en-US" dirty="0"/>
              <a:t>Medical exams and immunizations</a:t>
            </a:r>
          </a:p>
          <a:p>
            <a:r>
              <a:rPr lang="en-US" dirty="0"/>
              <a:t>If all goes well … immigrant arrives and gets a green card when he/she enters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9DC83-6689-46CF-934E-C181C461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84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87D6-F12A-4376-A4EF-75D3BBEE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Sponsorship of a US-based Relative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924AE-E95F-4D60-BD6D-A361D7D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Similar process – fill out form, pay fee, get medical exam, and file Affidavit of Support </a:t>
            </a:r>
          </a:p>
          <a:p>
            <a:r>
              <a:rPr lang="en-US" dirty="0"/>
              <a:t>Relative does not get any status just because someone petitioned for them</a:t>
            </a:r>
          </a:p>
          <a:p>
            <a:pPr lvl="1"/>
            <a:r>
              <a:rPr lang="en-US" dirty="0"/>
              <a:t>Still need some legal basis to be in the US</a:t>
            </a:r>
          </a:p>
          <a:p>
            <a:pPr lvl="1"/>
            <a:r>
              <a:rPr lang="en-US" dirty="0"/>
              <a:t>E.g., parents come to visit, and you petition for them; if parents do not leave within the 6 month visitor period (or petition for extension), it can be a problem</a:t>
            </a:r>
          </a:p>
          <a:p>
            <a:r>
              <a:rPr lang="en-US" dirty="0"/>
              <a:t>If all goes well, immigrant gets a green card</a:t>
            </a:r>
          </a:p>
          <a:p>
            <a:pPr lvl="1"/>
            <a:r>
              <a:rPr lang="en-US" dirty="0"/>
              <a:t>Status effective when it is processed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8A7A5-30F4-4DB8-AA81-245A9ECC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5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B202-D0E1-4DFE-81D2-E46F8895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“</a:t>
            </a:r>
            <a:r>
              <a:rPr lang="en-US" i="1" dirty="0"/>
              <a:t>Chain Migration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2FFD-B5B1-4E57-9197-5E882CA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052957" cy="4486275"/>
          </a:xfrm>
        </p:spPr>
        <p:txBody>
          <a:bodyPr>
            <a:normAutofit/>
          </a:bodyPr>
          <a:lstStyle/>
          <a:p>
            <a:r>
              <a:rPr lang="en-US" dirty="0"/>
              <a:t>A term used by anti-immigration people to sound negative</a:t>
            </a:r>
          </a:p>
          <a:p>
            <a:pPr lvl="1"/>
            <a:r>
              <a:rPr lang="en-US" dirty="0"/>
              <a:t>Typical term for family sponsorship is </a:t>
            </a:r>
            <a:r>
              <a:rPr lang="en-US" b="1" i="1" dirty="0"/>
              <a:t>family reunification</a:t>
            </a:r>
          </a:p>
          <a:p>
            <a:r>
              <a:rPr lang="en-US" dirty="0"/>
              <a:t>Trump at 2018 SOTU: "A single </a:t>
            </a:r>
            <a:r>
              <a:rPr lang="en-US" i="1" dirty="0"/>
              <a:t>immigrant</a:t>
            </a:r>
            <a:r>
              <a:rPr lang="en-US" dirty="0"/>
              <a:t> can bring in </a:t>
            </a:r>
            <a:r>
              <a:rPr lang="en-US" i="1" dirty="0"/>
              <a:t>unlimited numbers</a:t>
            </a:r>
            <a:r>
              <a:rPr lang="en-US" dirty="0"/>
              <a:t> of </a:t>
            </a:r>
            <a:r>
              <a:rPr lang="en-US" i="1" dirty="0"/>
              <a:t>distant relatives</a:t>
            </a:r>
            <a:r>
              <a:rPr lang="en-US" dirty="0"/>
              <a:t>.“</a:t>
            </a:r>
          </a:p>
          <a:p>
            <a:r>
              <a:rPr lang="en-US" dirty="0"/>
              <a:t>Statement gives impression that your recent foreign neighbor, maybe even undocumented?, might sponsor his or her whole clan</a:t>
            </a:r>
          </a:p>
          <a:p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55A3A-0537-43A5-8BB5-F8BE3B2E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50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B202-D0E1-4DFE-81D2-E46F8895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“</a:t>
            </a:r>
            <a:r>
              <a:rPr lang="en-US" i="1" dirty="0"/>
              <a:t>Chain Migration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2FFD-B5B1-4E57-9197-5E882CA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9" y="1690688"/>
            <a:ext cx="11113867" cy="4486275"/>
          </a:xfrm>
        </p:spPr>
        <p:txBody>
          <a:bodyPr>
            <a:normAutofit/>
          </a:bodyPr>
          <a:lstStyle/>
          <a:p>
            <a:r>
              <a:rPr lang="en-US" dirty="0"/>
              <a:t>Is it true that "A single </a:t>
            </a:r>
            <a:r>
              <a:rPr lang="en-US" i="1" dirty="0"/>
              <a:t>immigrant</a:t>
            </a:r>
            <a:r>
              <a:rPr lang="en-US" dirty="0"/>
              <a:t> can bring in </a:t>
            </a:r>
            <a:r>
              <a:rPr lang="en-US" i="1" dirty="0"/>
              <a:t>unlimited numbers</a:t>
            </a:r>
            <a:r>
              <a:rPr lang="en-US" dirty="0"/>
              <a:t> of </a:t>
            </a:r>
            <a:r>
              <a:rPr lang="en-US" i="1" dirty="0"/>
              <a:t>distant relatives</a:t>
            </a:r>
            <a:r>
              <a:rPr lang="en-US" dirty="0"/>
              <a:t>.“</a:t>
            </a:r>
          </a:p>
          <a:p>
            <a:r>
              <a:rPr lang="en-US" dirty="0" err="1"/>
              <a:t>PolitiFact</a:t>
            </a:r>
            <a:r>
              <a:rPr lang="en-US" dirty="0"/>
              <a:t>: Mostly False</a:t>
            </a:r>
          </a:p>
          <a:p>
            <a:r>
              <a:rPr lang="en-US" b="1" i="1" dirty="0"/>
              <a:t>Highly misleading </a:t>
            </a:r>
            <a:r>
              <a:rPr lang="en-US" i="1" dirty="0"/>
              <a:t>at best</a:t>
            </a:r>
          </a:p>
          <a:p>
            <a:pPr lvl="1"/>
            <a:r>
              <a:rPr lang="en-US" dirty="0"/>
              <a:t>Most categories require you to be a </a:t>
            </a:r>
            <a:r>
              <a:rPr lang="en-US" b="1" i="1" dirty="0"/>
              <a:t>US citizen</a:t>
            </a:r>
            <a:r>
              <a:rPr lang="en-US" dirty="0"/>
              <a:t>, not just </a:t>
            </a:r>
            <a:r>
              <a:rPr lang="en-US" i="1" dirty="0"/>
              <a:t>any </a:t>
            </a:r>
            <a:r>
              <a:rPr lang="en-US" dirty="0"/>
              <a:t>immigrant</a:t>
            </a:r>
          </a:p>
          <a:p>
            <a:pPr lvl="2"/>
            <a:r>
              <a:rPr lang="en-US" dirty="0"/>
              <a:t>85% are relatives of citizens – mostly spouses, parents, and minor children </a:t>
            </a:r>
          </a:p>
          <a:p>
            <a:pPr lvl="2"/>
            <a:r>
              <a:rPr lang="en-US" dirty="0"/>
              <a:t>LPRs limited to only spouse, child, and single adult children</a:t>
            </a:r>
          </a:p>
          <a:p>
            <a:pPr lvl="2"/>
            <a:r>
              <a:rPr lang="en-US" dirty="0"/>
              <a:t>People who are not USCs and not LPRs cannot sponsor relatives</a:t>
            </a:r>
          </a:p>
          <a:p>
            <a:pPr lvl="1"/>
            <a:r>
              <a:rPr lang="en-US" dirty="0"/>
              <a:t>Republican proposals would eliminate adult children and parents – not distant!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55A3A-0537-43A5-8BB5-F8BE3B2E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5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1A4B-3743-4102-A365-EE22F1D4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“chain” for a first cousin: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29415-ADFB-4610-9F44-B07D4E3B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89236" cy="448627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True</a:t>
            </a:r>
            <a:r>
              <a:rPr lang="en-US" dirty="0"/>
              <a:t>: one could build a “chain” to bring more distant relatives over time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“You” as a new LPR immigrant want to petition for a cousin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No direct pathway – circuitous route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You become a citizen: 5 years to file; one year wait = 6 years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You petitions for a parent: 1 year (total = 7 years)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Your parent becomes a citizen: 5+1 = 6 (total = 13 years)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Your parent petitions for your aunt/uncle: 15 years+ (total = 28 years)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Aunt/uncle sponsors child(</a:t>
            </a:r>
            <a:r>
              <a:rPr lang="en-US" dirty="0" err="1">
                <a:solidFill>
                  <a:prstClr val="black"/>
                </a:solidFill>
              </a:rPr>
              <a:t>ren</a:t>
            </a:r>
            <a:r>
              <a:rPr lang="en-US" dirty="0">
                <a:solidFill>
                  <a:prstClr val="black"/>
                </a:solidFill>
              </a:rPr>
              <a:t>): 3-20 years, dep. on age and marital status</a:t>
            </a:r>
          </a:p>
          <a:p>
            <a:r>
              <a:rPr lang="en-US" dirty="0">
                <a:solidFill>
                  <a:prstClr val="black"/>
                </a:solidFill>
              </a:rPr>
              <a:t>Minimum of 31 years, and up to 48 years (for an adult married cousin)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For many, that’s not even “distant”</a:t>
            </a:r>
          </a:p>
          <a:p>
            <a:r>
              <a:rPr lang="en-US" dirty="0">
                <a:solidFill>
                  <a:prstClr val="black"/>
                </a:solidFill>
              </a:rPr>
              <a:t>For a second cousin, 57 years minimum!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F88E4-B4DB-46E5-A265-30D04D8F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65FD-EC86-4A26-9C08-02684029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CAADD-159E-4526-9ED4-8430D5A5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4647966"/>
          </a:xfrm>
        </p:spPr>
        <p:txBody>
          <a:bodyPr>
            <a:normAutofit/>
          </a:bodyPr>
          <a:lstStyle/>
          <a:p>
            <a:r>
              <a:rPr lang="en-US" dirty="0"/>
              <a:t>General understanding of the composition of people in the US</a:t>
            </a:r>
          </a:p>
          <a:p>
            <a:r>
              <a:rPr lang="en-US" dirty="0"/>
              <a:t>Understanding basic terms that are in the news</a:t>
            </a:r>
          </a:p>
          <a:p>
            <a:r>
              <a:rPr lang="en-US" dirty="0"/>
              <a:t>Perspectives on numbers of people and policy tradeoffs</a:t>
            </a:r>
          </a:p>
          <a:p>
            <a:r>
              <a:rPr lang="en-US" dirty="0"/>
              <a:t>International perspectives</a:t>
            </a:r>
          </a:p>
          <a:p>
            <a:endParaRPr lang="en-US" dirty="0"/>
          </a:p>
          <a:p>
            <a:r>
              <a:rPr lang="en-US" b="1" i="1" dirty="0"/>
              <a:t>NOTES</a:t>
            </a:r>
            <a:r>
              <a:rPr lang="en-US" i="1" dirty="0"/>
              <a:t>: This is a general overview. It covers typical situations, and might not include nuances and exceptions. Also, policies, rules, and interpretations can change over time. Immigration is complicated! </a:t>
            </a:r>
          </a:p>
          <a:p>
            <a:r>
              <a:rPr lang="en-US" b="1" i="1" dirty="0"/>
              <a:t>If you have a personal issue, get legal advice.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84CE5-BBEF-471A-990F-66C9E2EF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B202-D0E1-4DFE-81D2-E46F8895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Perspectives: “Chain Migration”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2FFD-B5B1-4E57-9197-5E882CA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77"/>
            <a:ext cx="10515600" cy="4617986"/>
          </a:xfrm>
        </p:spPr>
        <p:txBody>
          <a:bodyPr>
            <a:normAutofit/>
          </a:bodyPr>
          <a:lstStyle/>
          <a:p>
            <a:r>
              <a:rPr lang="en-US" dirty="0"/>
              <a:t>Only a </a:t>
            </a:r>
            <a:r>
              <a:rPr lang="en-US" b="1" i="1" dirty="0"/>
              <a:t>US citizen </a:t>
            </a:r>
            <a:r>
              <a:rPr lang="en-US" dirty="0"/>
              <a:t>can sponsor a parent, sibling, or married son/daughter (not </a:t>
            </a:r>
            <a:r>
              <a:rPr lang="en-US" i="1" dirty="0"/>
              <a:t>any </a:t>
            </a:r>
            <a:r>
              <a:rPr lang="en-US" dirty="0"/>
              <a:t>immigrant)</a:t>
            </a:r>
          </a:p>
          <a:p>
            <a:pPr lvl="1"/>
            <a:r>
              <a:rPr lang="en-US" dirty="0"/>
              <a:t>85% of sponsored people are relatives of USCs</a:t>
            </a:r>
          </a:p>
          <a:p>
            <a:r>
              <a:rPr lang="en-US" dirty="0"/>
              <a:t>This is a benefit for US citizens to be able to bring family members</a:t>
            </a:r>
          </a:p>
          <a:p>
            <a:pPr lvl="1"/>
            <a:r>
              <a:rPr lang="en-US" dirty="0"/>
              <a:t>Unless you consider new citizens to be less in some way</a:t>
            </a:r>
          </a:p>
          <a:p>
            <a:r>
              <a:rPr lang="en-US" dirty="0"/>
              <a:t>Fair point: allowing sponsorship of parents, adult children, and siblings is </a:t>
            </a:r>
            <a:r>
              <a:rPr lang="en-US" b="1" i="1" dirty="0"/>
              <a:t>not typical </a:t>
            </a:r>
            <a:r>
              <a:rPr lang="en-US" dirty="0"/>
              <a:t>in foreign countries</a:t>
            </a:r>
          </a:p>
          <a:p>
            <a:pPr lvl="1"/>
            <a:r>
              <a:rPr lang="en-US" dirty="0"/>
              <a:t>Abolishing a category is not necessarily hostile to recent citizens, or anti-immigration – one would need to see the whole 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F075-B4B7-45B3-ABDE-FFD415CE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8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B202-D0E1-4DFE-81D2-E46F8895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Perspectives: “Chain Migration”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2FFD-B5B1-4E57-9197-5E882CA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/>
          </a:bodyPr>
          <a:lstStyle/>
          <a:p>
            <a:r>
              <a:rPr lang="en-US" dirty="0"/>
              <a:t>Eliminating categories would eventually reduce immigration</a:t>
            </a:r>
          </a:p>
          <a:p>
            <a:pPr lvl="1"/>
            <a:r>
              <a:rPr lang="en-US" dirty="0"/>
              <a:t>But if people in the pipeline remain on the list, it will take a while to see some of the effects: </a:t>
            </a:r>
          </a:p>
          <a:p>
            <a:pPr lvl="1"/>
            <a:r>
              <a:rPr lang="en-US" dirty="0"/>
              <a:t>Effect on parents is immediate, because there is no wait time</a:t>
            </a:r>
          </a:p>
          <a:p>
            <a:pPr lvl="1"/>
            <a:r>
              <a:rPr lang="en-US" dirty="0"/>
              <a:t>Effect on other categories depends on the wait time, and would not be felt for many years at current rates</a:t>
            </a:r>
          </a:p>
          <a:p>
            <a:pPr lvl="2"/>
            <a:r>
              <a:rPr lang="en-US" dirty="0"/>
              <a:t>In this case, we would still admit 65,000 siblings per year for 15 years</a:t>
            </a:r>
          </a:p>
          <a:p>
            <a:pPr lvl="2"/>
            <a:r>
              <a:rPr lang="en-US" dirty="0"/>
              <a:t>Some have suggested accelerating the wait times</a:t>
            </a:r>
          </a:p>
          <a:p>
            <a:r>
              <a:rPr lang="en-US" dirty="0"/>
              <a:t>RAISE Act: Republican proposals would eliminate family categories and not reallocate visas – purely about reducing numbers of legal immigrants by eliminating family categories (and other changes)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959B2-364C-4C3D-BCBF-BA161E57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0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C312-D140-4881-9938-10DCEF97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people become new LPRs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DF8A-603D-475F-AAF1-978F11B7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41520"/>
          </a:xfrm>
        </p:spPr>
        <p:txBody>
          <a:bodyPr/>
          <a:lstStyle/>
          <a:p>
            <a:r>
              <a:rPr lang="en-US" sz="3200" dirty="0"/>
              <a:t>Main categories:</a:t>
            </a:r>
          </a:p>
          <a:p>
            <a:pPr lvl="1"/>
            <a:r>
              <a:rPr lang="en-US" sz="2800" dirty="0"/>
              <a:t>805,000 </a:t>
            </a:r>
            <a:r>
              <a:rPr lang="en-US" sz="2800" b="1" i="1" dirty="0"/>
              <a:t>family sponsored </a:t>
            </a:r>
            <a:r>
              <a:rPr lang="en-US" sz="2800" i="1" dirty="0"/>
              <a:t>in different categories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50,000 via </a:t>
            </a:r>
            <a:r>
              <a:rPr lang="en-US" sz="2800" b="1" i="1" dirty="0">
                <a:highlight>
                  <a:srgbClr val="FFFF00"/>
                </a:highlight>
              </a:rPr>
              <a:t>diversity visa lottery</a:t>
            </a:r>
          </a:p>
          <a:p>
            <a:pPr lvl="1"/>
            <a:r>
              <a:rPr lang="en-US" sz="2800" dirty="0"/>
              <a:t>158,000 </a:t>
            </a:r>
            <a:r>
              <a:rPr lang="en-US" sz="2800" b="1" i="1" dirty="0"/>
              <a:t>refugees and asylee adjustments</a:t>
            </a:r>
          </a:p>
          <a:p>
            <a:pPr lvl="1"/>
            <a:r>
              <a:rPr lang="en-US" sz="2800" dirty="0"/>
              <a:t>138,000 employment/ </a:t>
            </a:r>
            <a:r>
              <a:rPr lang="en-US" sz="2800" b="1" i="1" dirty="0"/>
              <a:t>”merit”?</a:t>
            </a:r>
          </a:p>
          <a:p>
            <a:r>
              <a:rPr lang="en-US" sz="3200" b="1" i="1" dirty="0"/>
              <a:t>Each of these categories is in the news!</a:t>
            </a:r>
          </a:p>
          <a:p>
            <a:pPr lvl="1"/>
            <a:endParaRPr lang="en-US" sz="2800" b="1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A2FB0-4193-4E44-A7A6-42308A8D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6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9EEB-9884-43F6-902E-1A3518C8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3155"/>
          </a:xfrm>
        </p:spPr>
        <p:txBody>
          <a:bodyPr/>
          <a:lstStyle/>
          <a:p>
            <a:r>
              <a:rPr lang="en-US" dirty="0"/>
              <a:t>Diversity Visa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BB89-F4B9-4B90-A33D-34BE9FC0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280"/>
            <a:ext cx="10515600" cy="4815840"/>
          </a:xfrm>
        </p:spPr>
        <p:txBody>
          <a:bodyPr>
            <a:normAutofit/>
          </a:bodyPr>
          <a:lstStyle/>
          <a:p>
            <a:r>
              <a:rPr lang="en-US" dirty="0"/>
              <a:t>Concept: diversify immigrant pool</a:t>
            </a:r>
          </a:p>
          <a:p>
            <a:r>
              <a:rPr lang="en-US" dirty="0"/>
              <a:t>Created in 1990 – bipartisan compromise</a:t>
            </a:r>
          </a:p>
          <a:p>
            <a:pPr lvl="1"/>
            <a:r>
              <a:rPr lang="en-US" dirty="0"/>
              <a:t>50,000 immigrant visas provided</a:t>
            </a:r>
          </a:p>
          <a:p>
            <a:pPr lvl="1"/>
            <a:r>
              <a:rPr lang="en-US" dirty="0"/>
              <a:t>About 20m apply annually </a:t>
            </a:r>
          </a:p>
          <a:p>
            <a:pPr lvl="2"/>
            <a:r>
              <a:rPr lang="en-US" dirty="0"/>
              <a:t>0.25% chance of winning (1 in 400 chance)</a:t>
            </a:r>
          </a:p>
          <a:p>
            <a:pPr lvl="1"/>
            <a:r>
              <a:rPr lang="en-US" dirty="0"/>
              <a:t>Countries that have sent at least 50,000 people to the United States in the past five years do not participate</a:t>
            </a:r>
          </a:p>
          <a:p>
            <a:pPr lvl="2"/>
            <a:r>
              <a:rPr lang="en-US" dirty="0"/>
              <a:t>E.g., excludes Brazil, Canada, China, India, and Mexico</a:t>
            </a:r>
          </a:p>
          <a:p>
            <a:r>
              <a:rPr lang="en-US" dirty="0"/>
              <a:t>Similar process to consular process for family member</a:t>
            </a:r>
          </a:p>
          <a:p>
            <a:pPr lvl="1"/>
            <a:r>
              <a:rPr lang="en-US" dirty="0"/>
              <a:t>Except person in foreign country applies for him/herself</a:t>
            </a:r>
          </a:p>
          <a:p>
            <a:pPr lvl="1"/>
            <a:r>
              <a:rPr lang="en-US" dirty="0"/>
              <a:t>Background checks, medical exam, and minimum education or work experience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75686-032A-43E6-A06A-616F39D0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59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9EEB-9884-43F6-902E-1A3518C8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</a:t>
            </a:r>
            <a:r>
              <a:rPr lang="en-US" i="1" dirty="0"/>
              <a:t>Diversity Visa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BB89-F4B9-4B90-A33D-34BE9FC0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October 31, 2017 bike path attack in NYC</a:t>
            </a:r>
          </a:p>
          <a:p>
            <a:pPr lvl="1"/>
            <a:r>
              <a:rPr lang="en-US" dirty="0"/>
              <a:t>Man drove a van down a bike path</a:t>
            </a:r>
          </a:p>
          <a:p>
            <a:pPr lvl="1"/>
            <a:r>
              <a:rPr lang="en-US" dirty="0"/>
              <a:t>8 fatalities; 5 from Argentina </a:t>
            </a:r>
          </a:p>
          <a:p>
            <a:r>
              <a:rPr lang="en-US" dirty="0"/>
              <a:t>Suspect entered the U.S. in 2010 from Uzbekistan under the Diversity Visa Lottery</a:t>
            </a:r>
          </a:p>
          <a:p>
            <a:pPr lvl="1"/>
            <a:r>
              <a:rPr lang="en-US" dirty="0"/>
              <a:t>Although reports were that he self-radicalized and became religious after he came to the US, not a case of infiltration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C22AA-79AE-46BA-9254-EF30D5CA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8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6D1F-EDA4-4F1E-80A1-123E2A79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Misconceptions about Diversity Visa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2C161-B943-4777-844F-F333E4FA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Trump at SOTU, 2018</a:t>
            </a:r>
          </a:p>
          <a:p>
            <a:pPr lvl="1"/>
            <a:r>
              <a:rPr lang="en-US" dirty="0"/>
              <a:t>Diversity visa lottery "</a:t>
            </a:r>
            <a:r>
              <a:rPr lang="en-US" b="1" i="1" dirty="0"/>
              <a:t>randomly hands out green cards without any regard for skill, merit, or the safety of American people</a:t>
            </a:r>
            <a:r>
              <a:rPr lang="en-US" dirty="0"/>
              <a:t>."</a:t>
            </a:r>
          </a:p>
          <a:p>
            <a:r>
              <a:rPr lang="en-US" dirty="0"/>
              <a:t>Multiple false/misleading statements:</a:t>
            </a:r>
          </a:p>
          <a:p>
            <a:pPr lvl="1"/>
            <a:r>
              <a:rPr lang="en-US" dirty="0"/>
              <a:t>lottery win is an </a:t>
            </a:r>
            <a:r>
              <a:rPr lang="en-US" i="1" dirty="0"/>
              <a:t>opportunity to apply </a:t>
            </a:r>
            <a:r>
              <a:rPr lang="en-US" dirty="0"/>
              <a:t>for a green card; a </a:t>
            </a:r>
            <a:r>
              <a:rPr lang="en-US" i="1" dirty="0"/>
              <a:t>first step, not last</a:t>
            </a:r>
          </a:p>
          <a:p>
            <a:pPr lvl="1"/>
            <a:r>
              <a:rPr lang="en-US" dirty="0"/>
              <a:t>there </a:t>
            </a:r>
            <a:r>
              <a:rPr lang="en-US" i="1" dirty="0"/>
              <a:t>are</a:t>
            </a:r>
            <a:r>
              <a:rPr lang="en-US" dirty="0"/>
              <a:t> minimum work/educational requirements</a:t>
            </a:r>
          </a:p>
          <a:p>
            <a:pPr lvl="1"/>
            <a:r>
              <a:rPr lang="en-US" dirty="0"/>
              <a:t>there </a:t>
            </a:r>
            <a:r>
              <a:rPr lang="en-US" i="1" dirty="0"/>
              <a:t>are</a:t>
            </a:r>
            <a:r>
              <a:rPr lang="en-US" dirty="0"/>
              <a:t> background checks and medical exams</a:t>
            </a:r>
          </a:p>
          <a:p>
            <a:r>
              <a:rPr lang="en-US" dirty="0"/>
              <a:t>Trump in 2017: “They give us their worst people, they put them in a bin, but in his hand, when he’s picking them is, really, the worst of the worst.”</a:t>
            </a:r>
          </a:p>
          <a:p>
            <a:pPr lvl="1"/>
            <a:r>
              <a:rPr lang="en-US" dirty="0"/>
              <a:t>“They” – other countries -- do not pick anything</a:t>
            </a:r>
          </a:p>
          <a:p>
            <a:pPr lvl="1"/>
            <a:r>
              <a:rPr lang="en-US" dirty="0" err="1"/>
              <a:t>Politifact</a:t>
            </a:r>
            <a:r>
              <a:rPr lang="en-US" dirty="0"/>
              <a:t> rating: Pants on Fire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13C70-4208-4E71-AC20-3DFAFA37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2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EDAF-3116-4335-B07B-4E0C9C44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Lottery: who benefits?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24E7-42E4-4202-BF2B-B9D4E65D2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0"/>
            <a:ext cx="10515600" cy="4674734"/>
          </a:xfrm>
        </p:spPr>
        <p:txBody>
          <a:bodyPr>
            <a:normAutofit/>
          </a:bodyPr>
          <a:lstStyle/>
          <a:p>
            <a:r>
              <a:rPr lang="en-US" dirty="0"/>
              <a:t>Africans and Eastern Europeans benefit disproportionately, but most countries are included (</a:t>
            </a:r>
            <a:r>
              <a:rPr lang="en-US" i="1" dirty="0"/>
              <a:t>even Norway, Germany, and Ireland</a:t>
            </a:r>
            <a:r>
              <a:rPr lang="en-US" dirty="0"/>
              <a:t>):</a:t>
            </a:r>
          </a:p>
          <a:p>
            <a:r>
              <a:rPr lang="en-US" dirty="0"/>
              <a:t>2014: </a:t>
            </a:r>
          </a:p>
          <a:p>
            <a:pPr lvl="1"/>
            <a:r>
              <a:rPr lang="en-US" b="1" i="1" dirty="0"/>
              <a:t>22,703 diversity visas to Africans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8,500 to Asians </a:t>
            </a:r>
          </a:p>
          <a:p>
            <a:pPr lvl="1"/>
            <a:r>
              <a:rPr lang="en-US" b="1" i="1" dirty="0"/>
              <a:t>18,904 to </a:t>
            </a:r>
            <a:r>
              <a:rPr lang="en-US" dirty="0"/>
              <a:t>Europeans (mostly Eastern)</a:t>
            </a:r>
          </a:p>
          <a:p>
            <a:pPr lvl="1"/>
            <a:r>
              <a:rPr lang="en-US" dirty="0"/>
              <a:t>761 to people from Oceania</a:t>
            </a:r>
          </a:p>
          <a:p>
            <a:pPr lvl="1"/>
            <a:r>
              <a:rPr lang="en-US" dirty="0"/>
              <a:t>1,472 South of Mexico</a:t>
            </a:r>
          </a:p>
          <a:p>
            <a:r>
              <a:rPr lang="en-US" dirty="0"/>
              <a:t>About </a:t>
            </a:r>
            <a:r>
              <a:rPr lang="en-US" b="1" i="1" dirty="0"/>
              <a:t>20% of all LPRs from Africa and Europe come via lottery</a:t>
            </a:r>
          </a:p>
          <a:p>
            <a:pPr lvl="2"/>
            <a:r>
              <a:rPr lang="en-US" dirty="0"/>
              <a:t>Very small % of Asians, and people from Americas, come via lottery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DF3C2-43F8-4527-A0AE-68D0116D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5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EDAF-3116-4335-B07B-4E0C9C44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Diversity Visa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24E7-42E4-4202-BF2B-B9D4E65D2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0"/>
            <a:ext cx="10515600" cy="4674734"/>
          </a:xfrm>
        </p:spPr>
        <p:txBody>
          <a:bodyPr>
            <a:normAutofit/>
          </a:bodyPr>
          <a:lstStyle/>
          <a:p>
            <a:r>
              <a:rPr lang="en-US" dirty="0"/>
              <a:t>An unusual American provision</a:t>
            </a:r>
          </a:p>
          <a:p>
            <a:r>
              <a:rPr lang="en-US" dirty="0"/>
              <a:t>If simply eliminated</a:t>
            </a:r>
          </a:p>
          <a:p>
            <a:pPr lvl="1"/>
            <a:r>
              <a:rPr lang="en-US" dirty="0"/>
              <a:t>Would reduce number of new LPRs immediately by 50,000 annually, about 4-5%</a:t>
            </a:r>
          </a:p>
          <a:p>
            <a:pPr lvl="1"/>
            <a:r>
              <a:rPr lang="en-US" dirty="0"/>
              <a:t>Would reduce overall numbers and % of African and Eastern European immigrants</a:t>
            </a:r>
          </a:p>
          <a:p>
            <a:r>
              <a:rPr lang="en-US" dirty="0"/>
              <a:t>Or … we could re-allocated 50,000 visas annually to other areas, e.g., to shorten the wait in family categories with long wait lists</a:t>
            </a:r>
          </a:p>
          <a:p>
            <a:r>
              <a:rPr lang="en-US" dirty="0"/>
              <a:t>So change is not </a:t>
            </a:r>
            <a:r>
              <a:rPr lang="en-US" i="1" dirty="0"/>
              <a:t>necessarily</a:t>
            </a:r>
            <a:r>
              <a:rPr lang="en-US" dirty="0"/>
              <a:t> anti-immigration – need to see details</a:t>
            </a:r>
          </a:p>
          <a:p>
            <a:pPr lvl="1"/>
            <a:r>
              <a:rPr lang="en-US" dirty="0"/>
              <a:t>But Republican RAISE Act would just eliminate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DF3C2-43F8-4527-A0AE-68D0116D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73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C312-D140-4881-9938-10DCEF97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people become new LPRs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DF8A-603D-475F-AAF1-978F11B7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41520"/>
          </a:xfrm>
        </p:spPr>
        <p:txBody>
          <a:bodyPr/>
          <a:lstStyle/>
          <a:p>
            <a:r>
              <a:rPr lang="en-US" sz="3200" dirty="0"/>
              <a:t>Main categories:</a:t>
            </a:r>
          </a:p>
          <a:p>
            <a:pPr lvl="1"/>
            <a:r>
              <a:rPr lang="en-US" sz="2800" dirty="0"/>
              <a:t>805,000 </a:t>
            </a:r>
            <a:r>
              <a:rPr lang="en-US" sz="2800" b="1" i="1" dirty="0"/>
              <a:t>family sponsored </a:t>
            </a:r>
            <a:r>
              <a:rPr lang="en-US" sz="2800" i="1" dirty="0"/>
              <a:t>in different categories</a:t>
            </a:r>
          </a:p>
          <a:p>
            <a:pPr lvl="1"/>
            <a:r>
              <a:rPr lang="en-US" sz="2800" dirty="0"/>
              <a:t>50,000 via </a:t>
            </a:r>
            <a:r>
              <a:rPr lang="en-US" sz="2800" b="1" i="1" dirty="0"/>
              <a:t>diversity visa lottery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158,000 </a:t>
            </a:r>
            <a:r>
              <a:rPr lang="en-US" sz="2800" b="1" i="1" dirty="0">
                <a:highlight>
                  <a:srgbClr val="FFFF00"/>
                </a:highlight>
              </a:rPr>
              <a:t>refugees and asylee adjustments</a:t>
            </a:r>
          </a:p>
          <a:p>
            <a:pPr lvl="1"/>
            <a:r>
              <a:rPr lang="en-US" sz="2800" dirty="0"/>
              <a:t>138,000 employment/ </a:t>
            </a:r>
            <a:r>
              <a:rPr lang="en-US" sz="2800" b="1" i="1" dirty="0"/>
              <a:t>”merit”?</a:t>
            </a:r>
          </a:p>
          <a:p>
            <a:r>
              <a:rPr lang="en-US" sz="3200" b="1" i="1" dirty="0"/>
              <a:t>Each of these categories is in the news!</a:t>
            </a:r>
          </a:p>
          <a:p>
            <a:pPr lvl="1"/>
            <a:endParaRPr lang="en-US" sz="2800" b="1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85AD0-FA25-4358-BFB0-E8A6F7C9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8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779B-F76C-41CB-9CAA-052B07B9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Refugees/Asylees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8E45-0DA9-4C5B-AC3C-6BAD12217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7" y="1493520"/>
            <a:ext cx="11032760" cy="4683443"/>
          </a:xfrm>
        </p:spPr>
        <p:txBody>
          <a:bodyPr>
            <a:normAutofit fontScale="92500"/>
          </a:bodyPr>
          <a:lstStyle/>
          <a:p>
            <a:r>
              <a:rPr lang="en-US" dirty="0"/>
              <a:t>Law is based on a 1951 convention and 1967 protocol</a:t>
            </a:r>
          </a:p>
          <a:p>
            <a:pPr lvl="1"/>
            <a:r>
              <a:rPr lang="en-US" dirty="0"/>
              <a:t>US is only signed up to the 1967 protocol</a:t>
            </a:r>
          </a:p>
          <a:p>
            <a:r>
              <a:rPr lang="en-US" dirty="0"/>
              <a:t>For people who have been, or are reasonably likely to be, persecuted based on:</a:t>
            </a:r>
          </a:p>
          <a:p>
            <a:pPr lvl="1"/>
            <a:r>
              <a:rPr lang="en-US" dirty="0"/>
              <a:t>Race, religion, national origin, political opinion, or “membership in a particular social group”</a:t>
            </a:r>
          </a:p>
          <a:p>
            <a:pPr lvl="2"/>
            <a:r>
              <a:rPr lang="en-US" dirty="0"/>
              <a:t>Last category used for LGBT, or women in countries that do not protect DV victims, and others (</a:t>
            </a:r>
            <a:r>
              <a:rPr lang="en-US" i="1" dirty="0"/>
              <a:t>it’s a really complicated provision! – victim of gangs is usually not enough)</a:t>
            </a:r>
          </a:p>
          <a:p>
            <a:r>
              <a:rPr lang="en-US" dirty="0"/>
              <a:t>Refugee versus asylee: same law, but</a:t>
            </a:r>
          </a:p>
          <a:p>
            <a:pPr lvl="1"/>
            <a:r>
              <a:rPr lang="en-US" dirty="0"/>
              <a:t>Refugee applies from </a:t>
            </a:r>
            <a:r>
              <a:rPr lang="en-US" b="1" i="1" dirty="0"/>
              <a:t>outside the US</a:t>
            </a:r>
          </a:p>
          <a:p>
            <a:pPr lvl="1"/>
            <a:r>
              <a:rPr lang="en-US" dirty="0"/>
              <a:t>Asylee files while in the US</a:t>
            </a:r>
          </a:p>
          <a:p>
            <a:pPr lvl="2"/>
            <a:r>
              <a:rPr lang="en-US" dirty="0"/>
              <a:t>Can be “affirmative” and filed with USCIS, or “defensive” and filed in immigration court</a:t>
            </a:r>
          </a:p>
          <a:p>
            <a:r>
              <a:rPr lang="en-US" dirty="0"/>
              <a:t>For both: if granted status, can </a:t>
            </a:r>
            <a:r>
              <a:rPr lang="en-US" i="1" dirty="0"/>
              <a:t>adjust</a:t>
            </a:r>
            <a:r>
              <a:rPr lang="en-US" dirty="0"/>
              <a:t> to LPR status after 1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EF8C9-A162-445E-959F-C4F3E916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D000-DB38-4F8B-9938-D430BE4B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r>
              <a:rPr lang="en-US" dirty="0"/>
              <a:t>“Nation of Immigrants”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1D38-3570-4761-B96C-5435AA1DE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1203960"/>
            <a:ext cx="3820885" cy="497300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1920s law set country quotas, tied to 1890 census to exclude Italians, Jews, Poles, etc.</a:t>
            </a:r>
          </a:p>
          <a:p>
            <a:r>
              <a:rPr lang="en-US" dirty="0"/>
              <a:t>1960s law emphasized family re-unification</a:t>
            </a:r>
          </a:p>
          <a:p>
            <a:r>
              <a:rPr lang="en-US" dirty="0"/>
              <a:t>Current share of population is comparable to the decades before WW I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3F353-337D-4ACE-B74D-5389D472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756" y="1203960"/>
            <a:ext cx="7542058" cy="54162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FC4CE-8447-4686-8A4D-7A036079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6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Asylum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84115"/>
          </a:xfrm>
        </p:spPr>
        <p:txBody>
          <a:bodyPr>
            <a:normAutofit/>
          </a:bodyPr>
          <a:lstStyle/>
          <a:p>
            <a:r>
              <a:rPr lang="en-US" dirty="0"/>
              <a:t>While an asylum application is pending, applicant is not deported</a:t>
            </a:r>
          </a:p>
          <a:p>
            <a:r>
              <a:rPr lang="en-US" dirty="0"/>
              <a:t>Wait times for interviews are long because of many new applicants</a:t>
            </a:r>
          </a:p>
          <a:p>
            <a:pPr lvl="1"/>
            <a:r>
              <a:rPr lang="en-US" dirty="0"/>
              <a:t>A recent policy change to interview new cases quickly</a:t>
            </a:r>
          </a:p>
          <a:p>
            <a:pPr lvl="2"/>
            <a:r>
              <a:rPr lang="en-US" dirty="0"/>
              <a:t>Which means backlog will go down more slowly</a:t>
            </a:r>
          </a:p>
          <a:p>
            <a:pPr lvl="1"/>
            <a:r>
              <a:rPr lang="en-US" dirty="0"/>
              <a:t>At least 100,000 backlog in USCIS; more in immigration court</a:t>
            </a:r>
          </a:p>
          <a:p>
            <a:r>
              <a:rPr lang="en-US" dirty="0"/>
              <a:t>No limit on number of applications that can be granted</a:t>
            </a:r>
          </a:p>
          <a:p>
            <a:r>
              <a:rPr lang="en-US" dirty="0"/>
              <a:t>Recent declines in the success rate</a:t>
            </a:r>
          </a:p>
          <a:p>
            <a:pPr lvl="1"/>
            <a:r>
              <a:rPr lang="en-US" dirty="0"/>
              <a:t>Could be a function of officers getting tougher on applicants</a:t>
            </a:r>
          </a:p>
          <a:p>
            <a:pPr lvl="1"/>
            <a:r>
              <a:rPr lang="en-US" dirty="0"/>
              <a:t>Or, could also be a reflection of more weaker cases being filed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0B350-AF24-4A27-BE89-A267CB64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4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Refugees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84115"/>
          </a:xfrm>
        </p:spPr>
        <p:txBody>
          <a:bodyPr>
            <a:normAutofit/>
          </a:bodyPr>
          <a:lstStyle/>
          <a:p>
            <a:r>
              <a:rPr lang="en-US" dirty="0"/>
              <a:t>Refugees are vetted by UN and US – often takes 18 months to 3 years</a:t>
            </a:r>
          </a:p>
          <a:p>
            <a:pPr lvl="1"/>
            <a:r>
              <a:rPr lang="en-US" dirty="0"/>
              <a:t>Many are in refugee camps</a:t>
            </a:r>
          </a:p>
          <a:p>
            <a:pPr lvl="1"/>
            <a:r>
              <a:rPr lang="en-US" dirty="0"/>
              <a:t>Many wait from other cities</a:t>
            </a:r>
          </a:p>
          <a:p>
            <a:r>
              <a:rPr lang="en-US" dirty="0"/>
              <a:t>Number of admitted refugees is capped by the US government</a:t>
            </a:r>
          </a:p>
          <a:p>
            <a:pPr lvl="1"/>
            <a:r>
              <a:rPr lang="en-US" dirty="0"/>
              <a:t>80,000 in 2016</a:t>
            </a:r>
          </a:p>
          <a:p>
            <a:pPr lvl="1"/>
            <a:r>
              <a:rPr lang="en-US" dirty="0"/>
              <a:t>Current administration looking to reduce that number to 50,000</a:t>
            </a:r>
          </a:p>
          <a:p>
            <a:r>
              <a:rPr lang="en-US" dirty="0"/>
              <a:t>Numbers are more directly controllable than the number of asylees</a:t>
            </a:r>
          </a:p>
          <a:p>
            <a:pPr lvl="1"/>
            <a:r>
              <a:rPr lang="en-US" dirty="0"/>
              <a:t>Just need to declare a lower number and make people wait longer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0B350-AF24-4A27-BE89-A267CB64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68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87FD-BDF9-4BE2-8109-E458A2F3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154"/>
            <a:ext cx="10515600" cy="1325563"/>
          </a:xfrm>
        </p:spPr>
        <p:txBody>
          <a:bodyPr/>
          <a:lstStyle/>
          <a:p>
            <a:r>
              <a:rPr lang="en-US" dirty="0"/>
              <a:t>Refugee Caps and Admissions Since 1980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60DC-0542-4532-8779-83201F22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2" y="1539240"/>
            <a:ext cx="2901936" cy="4637723"/>
          </a:xfrm>
        </p:spPr>
        <p:txBody>
          <a:bodyPr/>
          <a:lstStyle/>
          <a:p>
            <a:r>
              <a:rPr lang="en-US" dirty="0"/>
              <a:t>Current numbers do not necessarily reflect need or demand</a:t>
            </a:r>
          </a:p>
          <a:p>
            <a:r>
              <a:rPr lang="en-US" dirty="0"/>
              <a:t>Higher numbers post-Vietnam and post Cold War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2BFBE-CB41-4F85-B782-7FDA8E8F3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74" y="1159236"/>
            <a:ext cx="6410243" cy="53101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9CCD-9091-4C67-BA69-9C67657E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71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8B00-2195-4A34-9F88-E82FBCC1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Refugees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31ECA-30F7-4A3C-A29D-E7EBE3F3A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surges after end of Vietnam war and at end of cold war</a:t>
            </a:r>
          </a:p>
          <a:p>
            <a:r>
              <a:rPr lang="en-US" dirty="0"/>
              <a:t>Fairly steady at 60,000-80,000 recently … despite increased need</a:t>
            </a:r>
          </a:p>
          <a:p>
            <a:r>
              <a:rPr lang="en-US" dirty="0"/>
              <a:t>Trump administration looking to limit further</a:t>
            </a:r>
          </a:p>
          <a:p>
            <a:r>
              <a:rPr lang="en-US" dirty="0"/>
              <a:t>80,000 represents less than 0.02% of US population</a:t>
            </a:r>
          </a:p>
          <a:p>
            <a:r>
              <a:rPr lang="en-US" dirty="0"/>
              <a:t>Compare Canada: </a:t>
            </a:r>
          </a:p>
          <a:p>
            <a:pPr lvl="1"/>
            <a:r>
              <a:rPr lang="en-US" dirty="0"/>
              <a:t>40,000 refugees admitted in 2016, which is about 0.11% of its population</a:t>
            </a:r>
          </a:p>
          <a:p>
            <a:pPr lvl="1"/>
            <a:r>
              <a:rPr lang="en-US" dirty="0"/>
              <a:t>But US has many more who become LPR via asylum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EE458-DF73-460B-881B-23D15EF7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0D2F5-FF93-4811-A828-F539C20170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628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C312-D140-4881-9938-10DCEF97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people become new LPRs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DF8A-603D-475F-AAF1-978F11B7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41520"/>
          </a:xfrm>
        </p:spPr>
        <p:txBody>
          <a:bodyPr/>
          <a:lstStyle/>
          <a:p>
            <a:r>
              <a:rPr lang="en-US" sz="3200" dirty="0"/>
              <a:t>Main categories:</a:t>
            </a:r>
          </a:p>
          <a:p>
            <a:pPr lvl="1"/>
            <a:r>
              <a:rPr lang="en-US" sz="2800" dirty="0"/>
              <a:t>805,000 </a:t>
            </a:r>
            <a:r>
              <a:rPr lang="en-US" sz="2800" b="1" i="1" dirty="0"/>
              <a:t>family sponsored </a:t>
            </a:r>
            <a:r>
              <a:rPr lang="en-US" sz="2800" i="1" dirty="0"/>
              <a:t>in different categories</a:t>
            </a:r>
          </a:p>
          <a:p>
            <a:pPr lvl="1"/>
            <a:r>
              <a:rPr lang="en-US" sz="2800" dirty="0"/>
              <a:t>50,000 via </a:t>
            </a:r>
            <a:r>
              <a:rPr lang="en-US" sz="2800" b="1" i="1" dirty="0"/>
              <a:t>diversity visa lottery</a:t>
            </a:r>
          </a:p>
          <a:p>
            <a:pPr lvl="1"/>
            <a:r>
              <a:rPr lang="en-US" sz="2800" dirty="0"/>
              <a:t>158,000 </a:t>
            </a:r>
            <a:r>
              <a:rPr lang="en-US" sz="2800" b="1" i="1" dirty="0"/>
              <a:t>refugees and asylee adjustments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138,000 employment/ </a:t>
            </a:r>
            <a:r>
              <a:rPr lang="en-US" sz="2800" b="1" i="1" dirty="0">
                <a:highlight>
                  <a:srgbClr val="FFFF00"/>
                </a:highlight>
              </a:rPr>
              <a:t>”merit”?</a:t>
            </a:r>
          </a:p>
          <a:p>
            <a:r>
              <a:rPr lang="en-US" sz="3200" b="1" i="1" dirty="0"/>
              <a:t>Each of these categories is in the news!</a:t>
            </a:r>
          </a:p>
          <a:p>
            <a:pPr lvl="1"/>
            <a:endParaRPr lang="en-US" sz="2800" b="1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05F86-20E6-4D07-B4CC-42EC7C92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3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4491-8AF2-48C7-940C-A278D6AE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employment based 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F4CD-3EFF-4900-9A14-935CF305C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036"/>
            <a:ext cx="10515600" cy="47079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Administration frequently speaks of “merit-based” systems</a:t>
            </a:r>
          </a:p>
          <a:p>
            <a:r>
              <a:rPr lang="en-US" dirty="0"/>
              <a:t>US currently has H-1B visa program for higher skilled employees</a:t>
            </a:r>
          </a:p>
          <a:p>
            <a:pPr lvl="1"/>
            <a:r>
              <a:rPr lang="en-US" dirty="0"/>
              <a:t>Limited to 65,000 new visas per year</a:t>
            </a:r>
          </a:p>
          <a:p>
            <a:r>
              <a:rPr lang="en-US" dirty="0"/>
              <a:t>Other less used visas for doctors, and other highly skilled people</a:t>
            </a:r>
          </a:p>
          <a:p>
            <a:r>
              <a:rPr lang="en-US" dirty="0"/>
              <a:t>These visas can lead to green cards over time</a:t>
            </a:r>
          </a:p>
          <a:p>
            <a:pPr lvl="1"/>
            <a:r>
              <a:rPr lang="en-US" dirty="0"/>
              <a:t>But not the seasonal H2-B seasonal workers used at Mar-a-Lago</a:t>
            </a:r>
          </a:p>
          <a:p>
            <a:r>
              <a:rPr lang="en-US" dirty="0"/>
              <a:t>US government is making life more difficult for H-1B visa applicants and holders</a:t>
            </a:r>
          </a:p>
          <a:p>
            <a:pPr lvl="1"/>
            <a:r>
              <a:rPr lang="en-US" dirty="0"/>
              <a:t>Closer scrutiny</a:t>
            </a:r>
          </a:p>
          <a:p>
            <a:pPr lvl="1"/>
            <a:r>
              <a:rPr lang="en-US" dirty="0"/>
              <a:t>Harder to re-apply</a:t>
            </a:r>
          </a:p>
          <a:p>
            <a:pPr lvl="1"/>
            <a:r>
              <a:rPr lang="en-US" dirty="0"/>
              <a:t>Removing ability for spouses to work</a:t>
            </a:r>
          </a:p>
          <a:p>
            <a:pPr lvl="1"/>
            <a:r>
              <a:rPr lang="en-US" i="1" dirty="0"/>
              <a:t>Seems contrary to Trump Administration statements about wanting “merit”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6BF00-CAE3-4C9C-8988-8C544BE8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72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4491-8AF2-48C7-940C-A278D6AE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</a:t>
            </a:r>
            <a:r>
              <a:rPr lang="en-US" i="1" dirty="0"/>
              <a:t>“Merit Based” 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F4CD-3EFF-4900-9A14-935CF305C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389433" cy="4486275"/>
          </a:xfrm>
        </p:spPr>
        <p:txBody>
          <a:bodyPr>
            <a:normAutofit/>
          </a:bodyPr>
          <a:lstStyle/>
          <a:p>
            <a:r>
              <a:rPr lang="en-US" dirty="0"/>
              <a:t>General idea is to credit people for certain attributes, like education, English-proficiency, skills, job offers, etc.</a:t>
            </a:r>
          </a:p>
          <a:p>
            <a:r>
              <a:rPr lang="en-US" dirty="0"/>
              <a:t>Could change </a:t>
            </a:r>
            <a:r>
              <a:rPr lang="en-US" i="1" dirty="0"/>
              <a:t>composition</a:t>
            </a:r>
            <a:r>
              <a:rPr lang="en-US" dirty="0"/>
              <a:t> of immigrants; effect on numbers? Could: </a:t>
            </a:r>
          </a:p>
          <a:p>
            <a:pPr lvl="1"/>
            <a:r>
              <a:rPr lang="en-US" dirty="0"/>
              <a:t>Increase immigration: add more “merit”-based immigrants to the mix</a:t>
            </a:r>
          </a:p>
          <a:p>
            <a:pPr lvl="1"/>
            <a:r>
              <a:rPr lang="en-US" dirty="0"/>
              <a:t>Offset: other forms of immigration could be reduced to offset</a:t>
            </a:r>
          </a:p>
          <a:p>
            <a:pPr lvl="1"/>
            <a:r>
              <a:rPr lang="en-US" dirty="0"/>
              <a:t>Decrease: “merit” added, while other forms are cut more</a:t>
            </a:r>
          </a:p>
          <a:p>
            <a:r>
              <a:rPr lang="en-US" dirty="0"/>
              <a:t>Republican RAISE ACT adds no “merit-based” programs</a:t>
            </a:r>
          </a:p>
          <a:p>
            <a:r>
              <a:rPr lang="en-US" dirty="0"/>
              <a:t>Trump administration says it wants more “merit” but has proposed nothing to expand or simplify this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C4C74-1B8E-4D94-8D19-AD0A0CE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9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7196-5233-4F81-9079-4C70E8EC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Canada’s Point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3DC42-43C4-43A3-8E57-F0A49B7D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Canada has a points system, with points for: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Job offers</a:t>
            </a:r>
          </a:p>
          <a:p>
            <a:pPr lvl="1"/>
            <a:r>
              <a:rPr lang="en-US" dirty="0"/>
              <a:t>Age (more if you are in your 20s; none over 45)</a:t>
            </a:r>
          </a:p>
          <a:p>
            <a:pPr lvl="1"/>
            <a:r>
              <a:rPr lang="en-US" dirty="0"/>
              <a:t>Language skills (English or French)</a:t>
            </a:r>
          </a:p>
          <a:p>
            <a:pPr lvl="1"/>
            <a:r>
              <a:rPr lang="en-US" dirty="0"/>
              <a:t>But also points for having a relative in Canada</a:t>
            </a:r>
          </a:p>
          <a:p>
            <a:pPr lvl="2"/>
            <a:r>
              <a:rPr lang="en-US" dirty="0"/>
              <a:t>So Canada does give credit for having family in country</a:t>
            </a:r>
          </a:p>
          <a:p>
            <a:r>
              <a:rPr lang="en-US" dirty="0"/>
              <a:t>You need a minimum # of points to qualify</a:t>
            </a:r>
          </a:p>
          <a:p>
            <a:r>
              <a:rPr lang="en-US" dirty="0"/>
              <a:t>Individual states can increase immigration for local needs</a:t>
            </a:r>
          </a:p>
          <a:p>
            <a:r>
              <a:rPr lang="en-US" dirty="0"/>
              <a:t>Point system is </a:t>
            </a:r>
            <a:r>
              <a:rPr lang="en-US" i="1" dirty="0"/>
              <a:t>in addition </a:t>
            </a:r>
            <a:r>
              <a:rPr lang="en-US" dirty="0"/>
              <a:t>to family sponsorship, refugees,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A2FAF-2077-43CF-B2DE-AF7DD6CA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9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2749-4153-4BF4-B535-38901641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Immigrants: Compare to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D4028-A2C7-4A87-965F-1B098AA9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3269105" cy="5074920"/>
          </a:xfrm>
        </p:spPr>
        <p:txBody>
          <a:bodyPr>
            <a:normAutofit/>
          </a:bodyPr>
          <a:lstStyle/>
          <a:p>
            <a:r>
              <a:rPr lang="en-US" dirty="0"/>
              <a:t>As % of population, Canada admits:</a:t>
            </a:r>
          </a:p>
          <a:p>
            <a:r>
              <a:rPr lang="en-US" dirty="0"/>
              <a:t>10x number of economic</a:t>
            </a:r>
          </a:p>
          <a:p>
            <a:r>
              <a:rPr lang="en-US" dirty="0"/>
              <a:t>similar number of family members (but mostly from economic immigrants)</a:t>
            </a:r>
          </a:p>
          <a:p>
            <a:r>
              <a:rPr lang="en-US" dirty="0"/>
              <a:t>2.5x number of refugees/asylees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F3A76B-5CD0-40E1-80DA-74E6E6BA0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61643"/>
              </p:ext>
            </p:extLst>
          </p:nvPr>
        </p:nvGraphicFramePr>
        <p:xfrm>
          <a:off x="4412315" y="1690688"/>
          <a:ext cx="6636475" cy="401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Worksheet" r:id="rId3" imgW="3476700" imgH="2105110" progId="Excel.Sheet.12">
                  <p:embed/>
                </p:oleObj>
              </mc:Choice>
              <mc:Fallback>
                <p:oleObj name="Worksheet" r:id="rId3" imgW="3476700" imgH="210511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7F3A76B-5CD0-40E1-80DA-74E6E6BA0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2315" y="1690688"/>
                        <a:ext cx="6636475" cy="401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938D0-40EE-4FB5-88EB-0C14CD4C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34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2245-930D-46B6-BF3B-D054BA67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980F-AC95-4BFF-B304-E15A8324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Temporary Protective Status</a:t>
            </a:r>
          </a:p>
          <a:p>
            <a:r>
              <a:rPr lang="en-US" dirty="0"/>
              <a:t>Deferred Action for Childhood Arrivals (DACA)</a:t>
            </a:r>
          </a:p>
          <a:p>
            <a:r>
              <a:rPr lang="en-US" dirty="0"/>
              <a:t>Unaccompanied Alien Children (UACs)</a:t>
            </a:r>
          </a:p>
          <a:p>
            <a:r>
              <a:rPr lang="en-US" dirty="0"/>
              <a:t>Visa Waiver Program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8A801-3C29-40CC-B265-DBB771C0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4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D000-DB38-4F8B-9938-D430BE4B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r>
              <a:rPr lang="en-US" dirty="0"/>
              <a:t>Nations of Immigrants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1D38-3570-4761-B96C-5435AA1DE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319"/>
            <a:ext cx="10515600" cy="3708083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/>
              <a:t>France 11.1</a:t>
            </a:r>
          </a:p>
          <a:p>
            <a:r>
              <a:rPr lang="en-US" dirty="0"/>
              <a:t>Netherlands 11.1</a:t>
            </a:r>
          </a:p>
          <a:p>
            <a:r>
              <a:rPr lang="en-US" dirty="0"/>
              <a:t>Belgium 12.9</a:t>
            </a:r>
          </a:p>
          <a:p>
            <a:r>
              <a:rPr lang="en-US" dirty="0"/>
              <a:t>United Kingdom 13.2</a:t>
            </a:r>
          </a:p>
          <a:p>
            <a:r>
              <a:rPr lang="en-US" dirty="0"/>
              <a:t>Norway 13.8</a:t>
            </a:r>
          </a:p>
          <a:p>
            <a:r>
              <a:rPr lang="en-US" dirty="0"/>
              <a:t>Spain 14.0</a:t>
            </a:r>
          </a:p>
          <a:p>
            <a:r>
              <a:rPr lang="en-US" dirty="0">
                <a:solidFill>
                  <a:srgbClr val="FF0000"/>
                </a:solidFill>
              </a:rPr>
              <a:t>United States 14.3 </a:t>
            </a:r>
          </a:p>
          <a:p>
            <a:r>
              <a:rPr lang="en-US" dirty="0"/>
              <a:t>Sweden 14.3</a:t>
            </a:r>
          </a:p>
          <a:p>
            <a:r>
              <a:rPr lang="en-US" dirty="0"/>
              <a:t>Germany 14.9</a:t>
            </a:r>
          </a:p>
          <a:p>
            <a:r>
              <a:rPr lang="en-US" dirty="0"/>
              <a:t>Ireland 15.9</a:t>
            </a:r>
          </a:p>
          <a:p>
            <a:r>
              <a:rPr lang="en-US" dirty="0"/>
              <a:t>Canada 21.9</a:t>
            </a:r>
          </a:p>
          <a:p>
            <a:r>
              <a:rPr lang="en-US" dirty="0"/>
              <a:t>New Zealand 25.1</a:t>
            </a:r>
          </a:p>
          <a:p>
            <a:r>
              <a:rPr lang="en-US" dirty="0"/>
              <a:t>Israel 26.5</a:t>
            </a:r>
          </a:p>
          <a:p>
            <a:r>
              <a:rPr lang="en-US" dirty="0"/>
              <a:t>Australia 27.7</a:t>
            </a:r>
          </a:p>
          <a:p>
            <a:pPr marL="0" indent="0">
              <a:buNone/>
            </a:pPr>
            <a:r>
              <a:rPr lang="en-US" b="1" i="1" dirty="0"/>
              <a:t>Some lowest level countries</a:t>
            </a:r>
          </a:p>
          <a:p>
            <a:r>
              <a:rPr lang="en-US" dirty="0"/>
              <a:t>China, Indonesia, Vietnam, Cuba 0.1</a:t>
            </a:r>
          </a:p>
          <a:p>
            <a:r>
              <a:rPr lang="en-US" dirty="0"/>
              <a:t>Eritrea, Iraq, Afghanistan &lt;0.5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71AED6-B02D-46DA-AE87-3F6639B18A32}"/>
              </a:ext>
            </a:extLst>
          </p:cNvPr>
          <p:cNvSpPr txBox="1">
            <a:spLocks/>
          </p:cNvSpPr>
          <p:nvPr/>
        </p:nvSpPr>
        <p:spPr>
          <a:xfrm>
            <a:off x="838200" y="1218565"/>
            <a:ext cx="10515600" cy="9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US % is not that unusual for “Western-style” democracies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E4F68-D2E6-4E12-B7A3-ABB74909E0CD}"/>
              </a:ext>
            </a:extLst>
          </p:cNvPr>
          <p:cNvSpPr txBox="1"/>
          <p:nvPr/>
        </p:nvSpPr>
        <p:spPr>
          <a:xfrm>
            <a:off x="838200" y="6123543"/>
            <a:ext cx="169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 Report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C0D02-7617-49F8-8E4A-90E44559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0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B946-EADC-4C97-8300-43DB973D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the News: </a:t>
            </a:r>
            <a:r>
              <a:rPr lang="en-US" sz="4000" i="1" dirty="0"/>
              <a:t>Temporary Protective Status (TPS)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16218-4308-4178-8632-933D10A0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Law provides that President can declare that people here from certain countries do not have to go back, usually because of war or natural disaster</a:t>
            </a:r>
          </a:p>
          <a:p>
            <a:pPr lvl="1"/>
            <a:r>
              <a:rPr lang="en-US" dirty="0"/>
              <a:t>Applies whether you are here lawfully or not, but had to be here on a certain date</a:t>
            </a:r>
          </a:p>
          <a:p>
            <a:pPr lvl="1"/>
            <a:r>
              <a:rPr lang="en-US" dirty="0"/>
              <a:t>Allows work authorization ($495 fee)</a:t>
            </a:r>
          </a:p>
          <a:p>
            <a:pPr lvl="1"/>
            <a:r>
              <a:rPr lang="en-US" dirty="0"/>
              <a:t>Allows for travel with “advance parole” ($575 fee)</a:t>
            </a:r>
          </a:p>
          <a:p>
            <a:pPr lvl="1"/>
            <a:r>
              <a:rPr lang="en-US" dirty="0"/>
              <a:t>No deportation, but </a:t>
            </a:r>
            <a:r>
              <a:rPr lang="en-US" i="1" dirty="0"/>
              <a:t>no path to green card/citizenship </a:t>
            </a:r>
            <a:r>
              <a:rPr lang="en-US" dirty="0"/>
              <a:t>from TPS</a:t>
            </a:r>
          </a:p>
          <a:p>
            <a:pPr lvl="2"/>
            <a:r>
              <a:rPr lang="en-US" dirty="0"/>
              <a:t>Although people can get in a different path through other means (marriage, family sponsorship)</a:t>
            </a:r>
          </a:p>
          <a:p>
            <a:pPr lvl="1"/>
            <a:r>
              <a:rPr lang="en-US" dirty="0"/>
              <a:t>Usually applies for 18 months at a time; government often renews</a:t>
            </a:r>
          </a:p>
          <a:p>
            <a:r>
              <a:rPr lang="en-US" dirty="0"/>
              <a:t>TPS is being </a:t>
            </a:r>
            <a:r>
              <a:rPr lang="en-US" b="1" i="1" dirty="0"/>
              <a:t>discontinued</a:t>
            </a:r>
            <a:r>
              <a:rPr lang="en-US" dirty="0"/>
              <a:t> in 2018 or 2019 in El Salvador, Haiti, Nicaragua, Sudan (and probably Honduras in 2019?)</a:t>
            </a:r>
          </a:p>
          <a:p>
            <a:r>
              <a:rPr lang="en-US" dirty="0"/>
              <a:t>Countries with TPS: Nepal, Somalia, South Sudan, Syria, Yemen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1205-7DE4-4DAF-915E-CAE10D8C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76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B946-EADC-4C97-8300-43DB973D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the News: Temporary Protective Status (TPS)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16218-4308-4178-8632-933D10A0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Haiti: TPS extended one final time to July 2019</a:t>
            </a:r>
          </a:p>
          <a:p>
            <a:pPr lvl="1"/>
            <a:r>
              <a:rPr lang="en-US" dirty="0"/>
              <a:t>After that, people will return to Haiti, or remain undocumented</a:t>
            </a:r>
          </a:p>
          <a:p>
            <a:pPr lvl="1"/>
            <a:r>
              <a:rPr lang="en-US" dirty="0"/>
              <a:t>Estimated 50-60,000 people</a:t>
            </a:r>
          </a:p>
          <a:p>
            <a:pPr lvl="1"/>
            <a:r>
              <a:rPr lang="en-US" dirty="0"/>
              <a:t>Boston area is believed to be the 3</a:t>
            </a:r>
            <a:r>
              <a:rPr lang="en-US" baseline="30000" dirty="0"/>
              <a:t>rd</a:t>
            </a:r>
            <a:r>
              <a:rPr lang="en-US" dirty="0"/>
              <a:t> largest community (after NYC and Miami)</a:t>
            </a:r>
          </a:p>
          <a:p>
            <a:r>
              <a:rPr lang="en-US" dirty="0"/>
              <a:t>Argument against continuing TPS:</a:t>
            </a:r>
          </a:p>
          <a:p>
            <a:pPr lvl="1"/>
            <a:r>
              <a:rPr lang="en-US" dirty="0"/>
              <a:t>Haitians have had TPS since 2010, and El Salvador, Honduras, Nicaragua since 1999/2000 timeframe</a:t>
            </a:r>
          </a:p>
          <a:p>
            <a:pPr lvl="1"/>
            <a:r>
              <a:rPr lang="en-US" dirty="0"/>
              <a:t>“Temporary” does not mean forever</a:t>
            </a:r>
          </a:p>
          <a:p>
            <a:r>
              <a:rPr lang="en-US" dirty="0"/>
              <a:t>Problem for Haitians</a:t>
            </a:r>
          </a:p>
          <a:p>
            <a:pPr lvl="1"/>
            <a:r>
              <a:rPr lang="en-US" dirty="0"/>
              <a:t>Country is still desperately poor</a:t>
            </a:r>
          </a:p>
          <a:p>
            <a:pPr lvl="1"/>
            <a:r>
              <a:rPr lang="en-US" dirty="0"/>
              <a:t>Significant funds to Haitians come from remittances from Haitians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F448B-68A3-43DA-8FA7-C3BF0455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9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2245-930D-46B6-BF3B-D054BA67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980F-AC95-4BFF-B304-E15A8324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Temporary Protective Status</a:t>
            </a:r>
          </a:p>
          <a:p>
            <a:r>
              <a:rPr lang="en-US" dirty="0">
                <a:highlight>
                  <a:srgbClr val="FFFF00"/>
                </a:highlight>
              </a:rPr>
              <a:t>Deferred Action for Childhood Arrivals (DACA)</a:t>
            </a:r>
          </a:p>
          <a:p>
            <a:r>
              <a:rPr lang="en-US" dirty="0"/>
              <a:t>Unaccompanied Alien Children (UACs)</a:t>
            </a:r>
          </a:p>
          <a:p>
            <a:r>
              <a:rPr lang="en-US" dirty="0"/>
              <a:t>Visa Waiver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C0BAC-2732-439E-A5C7-228F6D92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5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3049-BF12-4F0A-A6FC-ECC60A22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D40A-8FD4-4F0D-B57A-86F24B345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658406"/>
          </a:xfrm>
        </p:spPr>
        <p:txBody>
          <a:bodyPr>
            <a:normAutofit/>
          </a:bodyPr>
          <a:lstStyle/>
          <a:p>
            <a:r>
              <a:rPr lang="en-US" dirty="0"/>
              <a:t>Obama established DACA by executive order in 2012</a:t>
            </a:r>
          </a:p>
          <a:p>
            <a:r>
              <a:rPr lang="en-US" dirty="0"/>
              <a:t>A policy of deportation/enforcement </a:t>
            </a:r>
            <a:r>
              <a:rPr lang="en-US" i="1" dirty="0"/>
              <a:t>priority</a:t>
            </a:r>
          </a:p>
          <a:p>
            <a:pPr lvl="1"/>
            <a:r>
              <a:rPr lang="en-US" dirty="0"/>
              <a:t>15m LPRs and 12m undocumented people, but only resources for a few 100,000s deportations per year</a:t>
            </a:r>
          </a:p>
          <a:p>
            <a:pPr lvl="1"/>
            <a:r>
              <a:rPr lang="en-US" dirty="0"/>
              <a:t>Idea was to go after criminals first – with or without lawful status</a:t>
            </a:r>
          </a:p>
          <a:p>
            <a:r>
              <a:rPr lang="en-US" dirty="0"/>
              <a:t>DACA applies to undocumented people; requirements: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Under age of 31 as of June 15, 2012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Entered the United States prior to 16th birthday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Resided in the United States since June 15, 2007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Education and/or military requirements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No serious criminal convictions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7D9F8-5614-4F15-9DD3-053F585E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29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3049-BF12-4F0A-A6FC-ECC60A22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D40A-8FD4-4F0D-B57A-86F24B345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930"/>
            <a:ext cx="10515600" cy="4789034"/>
          </a:xfrm>
        </p:spPr>
        <p:txBody>
          <a:bodyPr>
            <a:normAutofit/>
          </a:bodyPr>
          <a:lstStyle/>
          <a:p>
            <a:r>
              <a:rPr lang="en-US" dirty="0"/>
              <a:t>Idea: people who are brought to the US as children are innocent</a:t>
            </a:r>
          </a:p>
          <a:p>
            <a:pPr lvl="1"/>
            <a:r>
              <a:rPr lang="en-US" dirty="0"/>
              <a:t>Parents are the wrongdoers (entered illegally, or overstayed visas)</a:t>
            </a:r>
          </a:p>
          <a:p>
            <a:pPr lvl="1"/>
            <a:r>
              <a:rPr lang="en-US" dirty="0"/>
              <a:t>Many children have lived here for years, and are fully assimilated</a:t>
            </a:r>
          </a:p>
          <a:p>
            <a:pPr lvl="2"/>
            <a:r>
              <a:rPr lang="en-US" dirty="0"/>
              <a:t>Some do not even know they are not documented until they are much older</a:t>
            </a:r>
          </a:p>
          <a:p>
            <a:r>
              <a:rPr lang="en-US" dirty="0"/>
              <a:t>DACA allows work authorization, SS card, and drivers license</a:t>
            </a:r>
          </a:p>
          <a:p>
            <a:r>
              <a:rPr lang="en-US" dirty="0"/>
              <a:t>No guarantees of extension</a:t>
            </a:r>
          </a:p>
          <a:p>
            <a:r>
              <a:rPr lang="en-US" dirty="0"/>
              <a:t>Similar in effect to TPS, but DACA not expressly authorized by statute</a:t>
            </a:r>
          </a:p>
          <a:p>
            <a:r>
              <a:rPr lang="en-US" dirty="0"/>
              <a:t>Statute does give discretion for prioritizing deportations</a:t>
            </a:r>
          </a:p>
          <a:p>
            <a:r>
              <a:rPr lang="en-US" dirty="0"/>
              <a:t>Est. 1.8m theoretical beneficiaries; about 700,000 have DACA status</a:t>
            </a:r>
          </a:p>
          <a:p>
            <a:pPr lvl="1"/>
            <a:r>
              <a:rPr lang="en-US" dirty="0"/>
              <a:t>80% of DACA recipients are from Mexico; rest from about 14 countries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DE8AF-8707-4DAE-BF52-0104F6BA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4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DACA and “</a:t>
            </a:r>
            <a:r>
              <a:rPr lang="en-US" i="1" dirty="0"/>
              <a:t>Path to Citizenship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no such thing as a </a:t>
            </a:r>
            <a:r>
              <a:rPr lang="en-US" i="1" dirty="0"/>
              <a:t>direct</a:t>
            </a:r>
            <a:r>
              <a:rPr lang="en-US" dirty="0"/>
              <a:t> grant of citizenship </a:t>
            </a:r>
          </a:p>
          <a:p>
            <a:r>
              <a:rPr lang="en-US" i="1" dirty="0"/>
              <a:t>Path</a:t>
            </a:r>
            <a:r>
              <a:rPr lang="en-US" dirty="0"/>
              <a:t> starts with LPR status</a:t>
            </a:r>
          </a:p>
          <a:p>
            <a:pPr lvl="1"/>
            <a:r>
              <a:rPr lang="en-US" dirty="0"/>
              <a:t>Then, LPR can apply for citizenship (usually 5+ years)</a:t>
            </a:r>
          </a:p>
          <a:p>
            <a:r>
              <a:rPr lang="en-US" dirty="0"/>
              <a:t>As used in the DACA debate: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Path to citizenship</a:t>
            </a:r>
            <a:r>
              <a:rPr lang="en-US" dirty="0"/>
              <a:t>” means the ability to get LPR status, and from that, to later be able to apply for citizenship</a:t>
            </a:r>
          </a:p>
          <a:p>
            <a:pPr lvl="1"/>
            <a:r>
              <a:rPr lang="en-US" dirty="0"/>
              <a:t>Some have proposed a permanent non-LPR status or a second-class LPR status that cannot turn to citizenship (which would not allow them to vote), or would have a longer wait </a:t>
            </a:r>
          </a:p>
          <a:p>
            <a:pPr lvl="1"/>
            <a:r>
              <a:rPr lang="en-US" dirty="0"/>
              <a:t>Some proposals would forbid citizens who got LPR from petitioning for parents to get green cards</a:t>
            </a:r>
          </a:p>
          <a:p>
            <a:pPr lvl="2"/>
            <a:r>
              <a:rPr lang="en-US" dirty="0"/>
              <a:t>Consistent with the idea that the parents are the wrongdoers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4BE53-A046-4160-9F77-446879D7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16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“</a:t>
            </a:r>
            <a:r>
              <a:rPr lang="en-US" i="1" dirty="0"/>
              <a:t>Path to Citizenship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don’t undocumented people just “</a:t>
            </a:r>
            <a:r>
              <a:rPr lang="en-US" b="1" i="1" dirty="0"/>
              <a:t>get in line like everyone else</a:t>
            </a:r>
            <a:r>
              <a:rPr lang="en-US" dirty="0"/>
              <a:t>”?</a:t>
            </a:r>
          </a:p>
          <a:p>
            <a:pPr lvl="1"/>
            <a:r>
              <a:rPr lang="en-US" sz="2000" dirty="0"/>
              <a:t>E.g., statement of Republican congressman on Fox &amp; Friends, January 2018  </a:t>
            </a:r>
          </a:p>
          <a:p>
            <a:r>
              <a:rPr lang="en-US" dirty="0"/>
              <a:t>For most </a:t>
            </a:r>
            <a:r>
              <a:rPr lang="en-US" b="1" i="1" dirty="0"/>
              <a:t>there is no line to get in</a:t>
            </a:r>
          </a:p>
          <a:p>
            <a:pPr lvl="1"/>
            <a:r>
              <a:rPr lang="en-US" dirty="0"/>
              <a:t>Need to get LPR status first, which requires:</a:t>
            </a:r>
          </a:p>
          <a:p>
            <a:pPr lvl="2"/>
            <a:r>
              <a:rPr lang="en-US" dirty="0"/>
              <a:t>Family connection</a:t>
            </a:r>
          </a:p>
          <a:p>
            <a:pPr lvl="2"/>
            <a:r>
              <a:rPr lang="en-US" dirty="0"/>
              <a:t>Employment path (limited)</a:t>
            </a:r>
          </a:p>
          <a:p>
            <a:pPr lvl="2"/>
            <a:r>
              <a:rPr lang="en-US" dirty="0"/>
              <a:t>Win visa lottery (long shot) and most countries with DACA kids would not participate</a:t>
            </a:r>
          </a:p>
          <a:p>
            <a:pPr lvl="1"/>
            <a:r>
              <a:rPr lang="en-US" dirty="0"/>
              <a:t>You can’t just sponsor your friend, or nanny, or aunt/uncle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06C90-EC55-4617-B029-BA9D1B63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61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2245-930D-46B6-BF3B-D054BA67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980F-AC95-4BFF-B304-E15A8324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Temporary Protective Status</a:t>
            </a:r>
          </a:p>
          <a:p>
            <a:r>
              <a:rPr lang="en-US" dirty="0"/>
              <a:t>Deferred Action for Childhood Arrivals (DACA)</a:t>
            </a:r>
          </a:p>
          <a:p>
            <a:pPr lvl="0"/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</a:rPr>
              <a:t>Unaccompanied Alien Children (UACs)</a:t>
            </a:r>
          </a:p>
          <a:p>
            <a:r>
              <a:rPr lang="en-US" dirty="0"/>
              <a:t>Visa Waiver Program</a:t>
            </a:r>
          </a:p>
          <a:p>
            <a:pPr lvl="1"/>
            <a:r>
              <a:rPr lang="en-US" dirty="0"/>
              <a:t>Really, a much different topic, but it has the word visa in it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DA249-5596-4711-98B6-2B90C0E2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63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9933-A863-46CE-914B-AE6207D6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Unaccompanied Alien Children (UACs)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05F1-BD6D-4C79-80C8-48CE171BA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514"/>
            <a:ext cx="10644266" cy="4615449"/>
          </a:xfrm>
        </p:spPr>
        <p:txBody>
          <a:bodyPr/>
          <a:lstStyle/>
          <a:p>
            <a:r>
              <a:rPr lang="en-US" dirty="0"/>
              <a:t>Under 18, with no US-based parent</a:t>
            </a:r>
          </a:p>
          <a:p>
            <a:r>
              <a:rPr lang="en-US" dirty="0"/>
              <a:t>Mostly from “Northern Triangle”</a:t>
            </a:r>
          </a:p>
          <a:p>
            <a:pPr lvl="1"/>
            <a:r>
              <a:rPr lang="en-US" dirty="0"/>
              <a:t>Guatemala, Honduras, El Salvador</a:t>
            </a:r>
          </a:p>
          <a:p>
            <a:r>
              <a:rPr lang="en-US" dirty="0"/>
              <a:t>Fleeing gangs and violence</a:t>
            </a:r>
          </a:p>
          <a:p>
            <a:pPr lvl="1"/>
            <a:r>
              <a:rPr lang="en-US" dirty="0"/>
              <a:t>“Push” factors, not “pull” </a:t>
            </a:r>
          </a:p>
          <a:p>
            <a:pPr lvl="1"/>
            <a:r>
              <a:rPr lang="en-US" dirty="0"/>
              <a:t>Exodus from 3 countries, to multiple other countries (not just US)</a:t>
            </a:r>
          </a:p>
          <a:p>
            <a:r>
              <a:rPr lang="en-US" dirty="0"/>
              <a:t>2013: 38,000; 2014: 68,000; 2015: 38,000; 2016: 58,000; 2017: 41,000</a:t>
            </a:r>
          </a:p>
          <a:p>
            <a:r>
              <a:rPr lang="en-US" dirty="0"/>
              <a:t>Arrive at the US border looking for asylum</a:t>
            </a:r>
          </a:p>
          <a:p>
            <a:pPr lvl="1"/>
            <a:r>
              <a:rPr lang="en-US" dirty="0"/>
              <a:t>Cases heard in immigration court</a:t>
            </a:r>
          </a:p>
          <a:p>
            <a:pPr lvl="1"/>
            <a:r>
              <a:rPr lang="en-US" dirty="0"/>
              <a:t>Child is usually placed with a friend or relative while case is adjudicated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39D47-468C-41AA-86F1-F7DDE095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208" y="1591091"/>
            <a:ext cx="3690194" cy="20665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F9F76-C4AE-4638-9176-0A0C87A2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84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8241-F3B6-4D56-BFD9-454B3CD9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Minors And Gangs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2DF2-F9C1-439C-A06A-A7D240BD6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931" y="1485900"/>
            <a:ext cx="10515600" cy="4870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Trump administration highlighting violent murders by Central Am. gangs, esp. by MS-13, and esp. a double homicide on Long Island</a:t>
            </a:r>
          </a:p>
          <a:p>
            <a:r>
              <a:rPr lang="en-US" dirty="0"/>
              <a:t>Some facts about MS-13</a:t>
            </a:r>
          </a:p>
          <a:p>
            <a:pPr lvl="1"/>
            <a:r>
              <a:rPr lang="en-US" dirty="0"/>
              <a:t>Started in Los Angeles; sent to El Salvador through deportations</a:t>
            </a:r>
          </a:p>
          <a:p>
            <a:pPr lvl="1"/>
            <a:r>
              <a:rPr lang="en-US" dirty="0"/>
              <a:t>10,000 of 1.4m gang members nationwide </a:t>
            </a:r>
          </a:p>
          <a:p>
            <a:pPr lvl="1"/>
            <a:r>
              <a:rPr lang="en-US" dirty="0"/>
              <a:t>Many members caught in sweeps are US citizens </a:t>
            </a:r>
          </a:p>
          <a:p>
            <a:pPr lvl="2"/>
            <a:r>
              <a:rPr lang="en-US" dirty="0"/>
              <a:t>See http://www.cnn.com/2017/05/11/politics/ice-gang-arrests-operation/index.html</a:t>
            </a:r>
          </a:p>
          <a:p>
            <a:pPr lvl="1"/>
            <a:r>
              <a:rPr lang="en-US" dirty="0"/>
              <a:t>More of a street gang than into international smuggling and controlling police and politicians (like Sinaloa or Los Zetas gangs in Mexico) </a:t>
            </a:r>
          </a:p>
          <a:p>
            <a:r>
              <a:rPr lang="en-US" dirty="0"/>
              <a:t>Why highlight MS-13?</a:t>
            </a:r>
          </a:p>
          <a:p>
            <a:pPr lvl="1"/>
            <a:r>
              <a:rPr lang="en-US" dirty="0"/>
              <a:t>Brutally violent when they kill – mostly other El Salvadorans</a:t>
            </a:r>
          </a:p>
          <a:p>
            <a:pPr lvl="1"/>
            <a:r>
              <a:rPr lang="en-US" dirty="0"/>
              <a:t>Historically, many members have had elaborate face tattoos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3CE58-D76B-48F5-97D1-CA2EB1DE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DA72-E9F5-41DC-BDF7-E33BEC1B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327m+ people living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0135-9D70-4D17-A221-019A9BE2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 Citizens (about 300m; 90+%)</a:t>
            </a:r>
          </a:p>
          <a:p>
            <a:r>
              <a:rPr lang="en-US" dirty="0"/>
              <a:t>“Aliens” (“any person not a citizen or national of the United States”)</a:t>
            </a:r>
          </a:p>
          <a:p>
            <a:pPr lvl="1"/>
            <a:r>
              <a:rPr lang="en-US" dirty="0"/>
              <a:t>Legal Permanent Residents (LPRs) (14-15m) (4-5%)</a:t>
            </a:r>
          </a:p>
          <a:p>
            <a:pPr lvl="1"/>
            <a:r>
              <a:rPr lang="en-US" dirty="0"/>
              <a:t>Lawfully here with a status that can be “adjusted” to LPR status (maybe 1m)</a:t>
            </a:r>
          </a:p>
          <a:p>
            <a:pPr lvl="2"/>
            <a:r>
              <a:rPr lang="en-US" dirty="0"/>
              <a:t>Examples: Refugees, asylees, U-visa for victims of crime, H1-B employees</a:t>
            </a:r>
          </a:p>
          <a:p>
            <a:pPr lvl="1"/>
            <a:r>
              <a:rPr lang="en-US" dirty="0"/>
              <a:t>People we could make leave, but do not (or who would be out of status); e.g. </a:t>
            </a:r>
          </a:p>
          <a:p>
            <a:pPr lvl="2"/>
            <a:r>
              <a:rPr lang="en-US" dirty="0"/>
              <a:t>Asylum applicants with pending applications (over 100,000)</a:t>
            </a:r>
          </a:p>
          <a:p>
            <a:pPr lvl="2"/>
            <a:r>
              <a:rPr lang="en-US" dirty="0"/>
              <a:t>TPS (several 100,000s)</a:t>
            </a:r>
          </a:p>
          <a:p>
            <a:pPr lvl="2"/>
            <a:r>
              <a:rPr lang="en-US" dirty="0"/>
              <a:t>Deferred action or humanitarian parole</a:t>
            </a:r>
          </a:p>
          <a:p>
            <a:pPr lvl="1"/>
            <a:r>
              <a:rPr lang="en-US" dirty="0"/>
              <a:t>Undocumented (12m) (4%) (about 3% in MA)</a:t>
            </a:r>
          </a:p>
          <a:p>
            <a:r>
              <a:rPr lang="en-US" dirty="0"/>
              <a:t>Does not include tourists (B visa), foreign students (F visa), cultural exchange (J visa), and other people who do not intend to stay permanently</a:t>
            </a:r>
          </a:p>
          <a:p>
            <a:r>
              <a:rPr lang="en-US" sz="2600" b="1" dirty="0"/>
              <a:t>NOTE</a:t>
            </a:r>
            <a:r>
              <a:rPr lang="en-US" sz="2600" dirty="0"/>
              <a:t>: </a:t>
            </a:r>
            <a:r>
              <a:rPr lang="en-US" sz="2600" i="1" dirty="0"/>
              <a:t>alien</a:t>
            </a:r>
            <a:r>
              <a:rPr lang="en-US" sz="2600" dirty="0"/>
              <a:t> is a simple legally defined term; “immigrant” and “non-immigrant” are much more complicated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7DF7-CE32-4CE3-BECD-2215E561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4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8241-F3B6-4D56-BFD9-454B3CD9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Minors And Gangs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2DF2-F9C1-439C-A06A-A7D240BD6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931" y="1573967"/>
            <a:ext cx="10515600" cy="44676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SOTU 2018: “Tonight, I am calling on the Congress to finally close the </a:t>
            </a:r>
            <a:r>
              <a:rPr lang="en-US" b="1" i="1" dirty="0"/>
              <a:t>deadly loopholes </a:t>
            </a:r>
            <a:r>
              <a:rPr lang="en-US" dirty="0"/>
              <a:t>that have allowed MS-13 and other </a:t>
            </a:r>
            <a:r>
              <a:rPr lang="en-US" b="1" i="1" dirty="0"/>
              <a:t>criminal gangs to break into our country</a:t>
            </a:r>
            <a:r>
              <a:rPr lang="en-US" dirty="0"/>
              <a:t>”</a:t>
            </a:r>
          </a:p>
          <a:p>
            <a:pPr marL="457200" lvl="1" indent="0">
              <a:buNone/>
            </a:pPr>
            <a:r>
              <a:rPr lang="en-US" sz="2600" i="1" dirty="0"/>
              <a:t>Implications</a:t>
            </a:r>
            <a:r>
              <a:rPr lang="en-US" sz="2600" dirty="0"/>
              <a:t>: </a:t>
            </a:r>
          </a:p>
          <a:p>
            <a:pPr lvl="1"/>
            <a:r>
              <a:rPr lang="en-US" sz="2600" dirty="0"/>
              <a:t>Violent young gang members are infiltrating the US</a:t>
            </a:r>
          </a:p>
          <a:p>
            <a:pPr lvl="1"/>
            <a:r>
              <a:rPr lang="en-US" sz="2600" dirty="0"/>
              <a:t>“Loopholes” suggests unintended consequences or measures used to evade the law</a:t>
            </a:r>
          </a:p>
          <a:p>
            <a:pPr marL="457200" lvl="1" indent="0">
              <a:buNone/>
            </a:pPr>
            <a:r>
              <a:rPr lang="en-US" sz="2600" i="1" dirty="0"/>
              <a:t>Reality:</a:t>
            </a:r>
          </a:p>
          <a:p>
            <a:pPr lvl="1"/>
            <a:r>
              <a:rPr lang="en-US" sz="2600" dirty="0"/>
              <a:t>Small percent of young people are recruited in the US</a:t>
            </a:r>
          </a:p>
          <a:p>
            <a:pPr lvl="2"/>
            <a:r>
              <a:rPr lang="en-US" sz="2600" dirty="0"/>
              <a:t>CBP says 159 children apprehended since 2012 suspected of gang membership: 0.07%  (159 ÷ 45000 per year over 5 years)</a:t>
            </a:r>
          </a:p>
          <a:p>
            <a:pPr lvl="1"/>
            <a:r>
              <a:rPr lang="en-US" sz="2600" dirty="0"/>
              <a:t>Law was passed to treat children differently in 2008</a:t>
            </a:r>
          </a:p>
          <a:p>
            <a:pPr lvl="2"/>
            <a:r>
              <a:rPr lang="en-US" sz="2600" dirty="0"/>
              <a:t>But did not anticipate the volume of kids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3CE58-D76B-48F5-97D1-CA2EB1DE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65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94C3-BC18-4B09-A075-7DDA9786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UACs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12DA-A2E0-48C6-9271-AFB5BA335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46479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Trump admin document: "</a:t>
            </a:r>
            <a:r>
              <a:rPr lang="en-US" b="1" i="1" dirty="0"/>
              <a:t>Loopholes</a:t>
            </a:r>
            <a:r>
              <a:rPr lang="en-US" dirty="0"/>
              <a:t> in current law prevent ‘Unaccompanied Alien Children’ (UACs) that arrive in the country illegally from being removed."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i="1" dirty="0" err="1">
                <a:solidFill>
                  <a:prstClr val="black"/>
                </a:solidFill>
              </a:rPr>
              <a:t>Politifact</a:t>
            </a:r>
            <a:r>
              <a:rPr lang="en-US" i="1" dirty="0">
                <a:solidFill>
                  <a:prstClr val="black"/>
                </a:solidFill>
              </a:rPr>
              <a:t>: Mostly False </a:t>
            </a:r>
            <a:r>
              <a:rPr lang="en-US" dirty="0">
                <a:solidFill>
                  <a:prstClr val="black"/>
                </a:solidFill>
              </a:rPr>
              <a:t>– intentional humanitarian policy choices made in a 2008 law passed by unanimous consent</a:t>
            </a:r>
          </a:p>
          <a:p>
            <a:r>
              <a:rPr lang="en-US" dirty="0"/>
              <a:t>UACs handled by HHS rather than CBP</a:t>
            </a:r>
          </a:p>
          <a:p>
            <a:r>
              <a:rPr lang="en-US" dirty="0"/>
              <a:t>Placed with family or friends “in the best interests of the child”</a:t>
            </a:r>
          </a:p>
          <a:p>
            <a:r>
              <a:rPr lang="en-US" dirty="0"/>
              <a:t>Access to legal assistance</a:t>
            </a:r>
          </a:p>
          <a:p>
            <a:r>
              <a:rPr lang="en-US" dirty="0"/>
              <a:t>Administration wants to </a:t>
            </a:r>
          </a:p>
          <a:p>
            <a:pPr lvl="1"/>
            <a:r>
              <a:rPr lang="en-US" dirty="0"/>
              <a:t>Classify fewer as UACs</a:t>
            </a:r>
          </a:p>
          <a:p>
            <a:pPr lvl="1"/>
            <a:r>
              <a:rPr lang="en-US" dirty="0"/>
              <a:t>End UAC status when they turn 18 even if a case is pending</a:t>
            </a:r>
          </a:p>
          <a:p>
            <a:pPr lvl="1"/>
            <a:r>
              <a:rPr lang="en-US" dirty="0"/>
              <a:t>Harsher punishment for relatives who assist them getting here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21102-3964-4B95-9EA5-738BE97F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8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2245-930D-46B6-BF3B-D054BA67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980F-AC95-4BFF-B304-E15A8324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Temporary Protective Status</a:t>
            </a:r>
          </a:p>
          <a:p>
            <a:r>
              <a:rPr lang="en-US" dirty="0"/>
              <a:t>Deferred Action for Childhood Arrivals (DACA)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Unaccompanied Alien Children (UACs)</a:t>
            </a:r>
          </a:p>
          <a:p>
            <a:r>
              <a:rPr lang="en-US" dirty="0">
                <a:highlight>
                  <a:srgbClr val="FFFF00"/>
                </a:highlight>
              </a:rPr>
              <a:t>Visa Waiver Program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Really, a much different topic, but it has the word visa in it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DA249-5596-4711-98B6-2B90C0E2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066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437A-0B1F-4EBB-9FBB-2AC5CC28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Visas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47CDA-3408-4D89-B371-0FB7A65E7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Visas for business or tourism</a:t>
            </a:r>
          </a:p>
          <a:p>
            <a:pPr lvl="1"/>
            <a:r>
              <a:rPr lang="en-US" dirty="0"/>
              <a:t>About 46m people entered US as a visitor in 2016</a:t>
            </a:r>
          </a:p>
          <a:p>
            <a:r>
              <a:rPr lang="en-US" dirty="0"/>
              <a:t>Some countries require:</a:t>
            </a:r>
          </a:p>
          <a:p>
            <a:pPr lvl="1"/>
            <a:r>
              <a:rPr lang="en-US" dirty="0"/>
              <a:t>Get a visa in advance; e.g., Brazil, China, Russia, India, Vietnam, and most countries in Africa</a:t>
            </a:r>
          </a:p>
          <a:p>
            <a:pPr lvl="2"/>
            <a:r>
              <a:rPr lang="en-US" dirty="0"/>
              <a:t>It can be complicated, or just a matter of filing online and paying a small fee ($20 for Turkey)</a:t>
            </a:r>
          </a:p>
          <a:p>
            <a:pPr lvl="1"/>
            <a:r>
              <a:rPr lang="en-US" dirty="0"/>
              <a:t>Automatic visa when you arrive </a:t>
            </a:r>
          </a:p>
          <a:p>
            <a:pPr lvl="2"/>
            <a:r>
              <a:rPr lang="en-US" dirty="0"/>
              <a:t>E.g., Dominican Rep collects $10 each as you enter the terminal and before passport check </a:t>
            </a:r>
          </a:p>
          <a:p>
            <a:pPr lvl="1"/>
            <a:r>
              <a:rPr lang="en-US" dirty="0"/>
              <a:t>No visa needed</a:t>
            </a:r>
          </a:p>
          <a:p>
            <a:pPr lvl="2"/>
            <a:r>
              <a:rPr lang="en-US" dirty="0"/>
              <a:t>Canada, Mexico, most of Europe, and various countries in South America, Africa, Asia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6674C-F345-4C95-A496-56C0FEA2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28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A9B5-DC46-48B2-815D-42E48852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Visa Waiver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F6C7-15E2-44A6-AD93-E555EBB8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Bilateral agreements with about 38 countries</a:t>
            </a:r>
          </a:p>
          <a:p>
            <a:pPr lvl="1"/>
            <a:r>
              <a:rPr lang="en-US" dirty="0"/>
              <a:t>No visa needed</a:t>
            </a:r>
          </a:p>
          <a:p>
            <a:pPr lvl="1"/>
            <a:r>
              <a:rPr lang="en-US" dirty="0"/>
              <a:t>Can stay 90 days</a:t>
            </a:r>
          </a:p>
          <a:p>
            <a:pPr lvl="1"/>
            <a:r>
              <a:rPr lang="en-US" dirty="0"/>
              <a:t>Works the same both ways</a:t>
            </a:r>
          </a:p>
          <a:p>
            <a:pPr lvl="1"/>
            <a:r>
              <a:rPr lang="en-US" dirty="0"/>
              <a:t>About 20m visitors to US</a:t>
            </a:r>
          </a:p>
          <a:p>
            <a:r>
              <a:rPr lang="en-US" dirty="0"/>
              <a:t>Why controversial?</a:t>
            </a:r>
          </a:p>
          <a:p>
            <a:pPr lvl="1"/>
            <a:r>
              <a:rPr lang="en-US" dirty="0"/>
              <a:t>No vetting of visitors</a:t>
            </a:r>
          </a:p>
          <a:p>
            <a:pPr lvl="2"/>
            <a:r>
              <a:rPr lang="en-US" dirty="0"/>
              <a:t>Concerns about Islamists from the Netherlands, France, etc.</a:t>
            </a:r>
          </a:p>
          <a:p>
            <a:pPr lvl="1"/>
            <a:r>
              <a:rPr lang="en-US" dirty="0"/>
              <a:t>Concern about people overstaying visa time</a:t>
            </a:r>
          </a:p>
          <a:p>
            <a:pPr lvl="2"/>
            <a:r>
              <a:rPr lang="en-US" dirty="0"/>
              <a:t>But estimates are that only 30% of overstays are from visa waiver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B0753-5B14-42EC-A12E-B894239F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4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C6B3-1880-4BE0-A693-584C8D46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6CDB-2219-4645-9616-E9CA3DF4B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 of most US numbers in this presentation (or derived from there):</a:t>
            </a:r>
          </a:p>
          <a:p>
            <a:pPr lvl="1"/>
            <a:r>
              <a:rPr lang="en-US" dirty="0"/>
              <a:t>“Yearbook of Immigration Statistics” published by DHS</a:t>
            </a:r>
          </a:p>
          <a:p>
            <a:r>
              <a:rPr lang="en-US" dirty="0"/>
              <a:t>Legal advice?: get a lawyer!</a:t>
            </a:r>
          </a:p>
          <a:p>
            <a:r>
              <a:rPr lang="en-US" i="1" dirty="0"/>
              <a:t>Free</a:t>
            </a:r>
            <a:r>
              <a:rPr lang="en-US" dirty="0"/>
              <a:t> legal consultation: Irish International Immigrant Center, free clinics, about every 2 weeks – www.iiic.org	</a:t>
            </a:r>
          </a:p>
          <a:p>
            <a:pPr lvl="1"/>
            <a:r>
              <a:rPr lang="en-US" dirty="0"/>
              <a:t>Staffed by local volunteer immigration lawyers</a:t>
            </a:r>
          </a:p>
          <a:p>
            <a:r>
              <a:rPr lang="en-US" dirty="0"/>
              <a:t>The legal foundation: 8 USC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en-US" dirty="0"/>
              <a:t>1101</a:t>
            </a:r>
          </a:p>
          <a:p>
            <a:pPr lvl="1"/>
            <a:r>
              <a:rPr lang="en-US" dirty="0"/>
              <a:t>Also referred to as INA – Immigration and Naturalization Act</a:t>
            </a:r>
          </a:p>
          <a:p>
            <a:pPr lvl="1"/>
            <a:r>
              <a:rPr lang="en-US" dirty="0"/>
              <a:t>Rules: Title 8 of the Code of Federal Regulations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27C68-311D-4FDD-B30B-9FAFBCF8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59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0331C-B647-4A6A-A23C-4D2B1373C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pic>
        <p:nvPicPr>
          <p:cNvPr id="4" name="Picture 2" descr="https://gallery.mailchimp.com/8f97e69b2d97e7dc2da004817/images/6b7d1898-39c2-40b9-898b-e26651442fbc.jpg">
            <a:extLst>
              <a:ext uri="{FF2B5EF4-FFF2-40B4-BE49-F238E27FC236}">
                <a16:creationId xmlns:a16="http://schemas.microsoft.com/office/drawing/2014/main" id="{7108B87B-32A3-4E04-ACA0-3FFBF97BD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77" y="552855"/>
            <a:ext cx="762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3FE41-ABF0-490F-9EB3-0A465715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7F86-B06F-4ADF-811C-25C83B70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citizen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FC7D-AD9C-4B2A-A121-12D3BA654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 birth</a:t>
            </a:r>
          </a:p>
          <a:p>
            <a:r>
              <a:rPr lang="en-US" sz="4000" dirty="0"/>
              <a:t>After birth</a:t>
            </a:r>
          </a:p>
          <a:p>
            <a:pPr lvl="1"/>
            <a:r>
              <a:rPr lang="en-US" sz="3600" dirty="0"/>
              <a:t>Naturalization</a:t>
            </a:r>
          </a:p>
          <a:p>
            <a:pPr lvl="1"/>
            <a:r>
              <a:rPr lang="en-US" sz="3600" dirty="0"/>
              <a:t>Derive from a new citizen parent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CF96F-1649-426B-A8A0-80386E54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E947-085A-4CB0-90DA-4E768E5C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Citizenship at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7A9C-96C1-4765-99CE-AB66D000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652962"/>
          </a:xfrm>
        </p:spPr>
        <p:txBody>
          <a:bodyPr>
            <a:normAutofit/>
          </a:bodyPr>
          <a:lstStyle/>
          <a:p>
            <a:r>
              <a:rPr lang="en-US" b="1" i="1" dirty="0"/>
              <a:t>“Birthright citizenship” </a:t>
            </a:r>
            <a:r>
              <a:rPr lang="en-US" dirty="0"/>
              <a:t>(or “jus soli”, law of the soil)	</a:t>
            </a:r>
          </a:p>
          <a:p>
            <a:pPr lvl="1"/>
            <a:r>
              <a:rPr lang="en-US" dirty="0"/>
              <a:t>“</a:t>
            </a:r>
            <a:r>
              <a:rPr lang="en-US" b="1" i="1" dirty="0"/>
              <a:t>All persons born </a:t>
            </a:r>
            <a:r>
              <a:rPr lang="en-US" dirty="0"/>
              <a:t>or naturalized </a:t>
            </a:r>
            <a:r>
              <a:rPr lang="en-US" b="1" i="1" dirty="0"/>
              <a:t>in the United States</a:t>
            </a:r>
            <a:r>
              <a:rPr lang="en-US" dirty="0"/>
              <a:t>, and subject to the jurisdiction thereof, </a:t>
            </a:r>
            <a:r>
              <a:rPr lang="en-US" b="1" i="1" dirty="0"/>
              <a:t>are citizens of the United States </a:t>
            </a:r>
            <a:r>
              <a:rPr lang="en-US" dirty="0"/>
              <a:t>and of the state wherein they reside.” (14</a:t>
            </a:r>
            <a:r>
              <a:rPr lang="en-US" baseline="30000" dirty="0"/>
              <a:t>th</a:t>
            </a:r>
            <a:r>
              <a:rPr lang="en-US" dirty="0"/>
              <a:t> Amendment)</a:t>
            </a:r>
          </a:p>
          <a:p>
            <a:pPr lvl="1"/>
            <a:r>
              <a:rPr lang="en-US" dirty="0"/>
              <a:t>Applies even to children of undocumented people, or visitors</a:t>
            </a:r>
          </a:p>
          <a:p>
            <a:r>
              <a:rPr lang="en-US" dirty="0"/>
              <a:t>Birthright citizenship is the norm in the Americas, but rare in the rest of the world; some countries outside the Americas have cut it back </a:t>
            </a:r>
          </a:p>
          <a:p>
            <a:pPr lvl="1"/>
            <a:r>
              <a:rPr lang="en-US" dirty="0"/>
              <a:t>Opposition: some argue 14</a:t>
            </a:r>
            <a:r>
              <a:rPr lang="en-US" baseline="30000" dirty="0"/>
              <a:t>th</a:t>
            </a:r>
            <a:r>
              <a:rPr lang="en-US" dirty="0"/>
              <a:t> Amendment is not so broad, but this is a small minority view; others propose amending the Constitution to change this</a:t>
            </a:r>
          </a:p>
          <a:p>
            <a:r>
              <a:rPr lang="en-US" dirty="0"/>
              <a:t>OR, born abroad child of US citizen parent(s) (with some exceptions)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D5664-80CB-4638-A299-B4498CD0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E947-085A-4CB0-90DA-4E768E5C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</a:t>
            </a:r>
            <a:r>
              <a:rPr lang="en-US" sz="4000" i="1" dirty="0"/>
              <a:t>Birth Tourism</a:t>
            </a:r>
            <a:r>
              <a:rPr lang="en-US" sz="400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7A9C-96C1-4765-99CE-AB66D000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15839"/>
          </a:xfrm>
        </p:spPr>
        <p:txBody>
          <a:bodyPr>
            <a:normAutofit/>
          </a:bodyPr>
          <a:lstStyle/>
          <a:p>
            <a:r>
              <a:rPr lang="en-US" dirty="0"/>
              <a:t>When a women comes to the US so her child will be a US citizen</a:t>
            </a:r>
          </a:p>
          <a:p>
            <a:pPr lvl="1"/>
            <a:r>
              <a:rPr lang="en-US" dirty="0"/>
              <a:t>Estimates vary widely, but potentially in the 10,000s per year</a:t>
            </a:r>
          </a:p>
          <a:p>
            <a:pPr lvl="1"/>
            <a:r>
              <a:rPr lang="en-US" dirty="0"/>
              <a:t>Potential to sponsor a parent after age 21</a:t>
            </a:r>
          </a:p>
          <a:p>
            <a:pPr lvl="2"/>
            <a:r>
              <a:rPr lang="en-US" dirty="0"/>
              <a:t>Source of pejorative term “</a:t>
            </a:r>
            <a:r>
              <a:rPr lang="en-US" i="1" dirty="0"/>
              <a:t>anchor baby</a:t>
            </a:r>
            <a:r>
              <a:rPr lang="en-US" dirty="0"/>
              <a:t>”</a:t>
            </a:r>
          </a:p>
          <a:p>
            <a:r>
              <a:rPr lang="en-US" b="1" i="1" dirty="0"/>
              <a:t>Downside for birthright citizens who do not live here</a:t>
            </a:r>
            <a:r>
              <a:rPr lang="en-US" dirty="0"/>
              <a:t>: US requires payment of income tax for </a:t>
            </a:r>
            <a:r>
              <a:rPr lang="en-US" i="1" dirty="0"/>
              <a:t>all citizens </a:t>
            </a:r>
            <a:r>
              <a:rPr lang="en-US" dirty="0"/>
              <a:t>regardless of where they reside, or parental citizenship, or if they have multiple citizenships </a:t>
            </a:r>
          </a:p>
          <a:p>
            <a:pPr lvl="1"/>
            <a:r>
              <a:rPr lang="en-US" dirty="0"/>
              <a:t>Very unusual requirement </a:t>
            </a:r>
          </a:p>
          <a:p>
            <a:pPr lvl="1"/>
            <a:r>
              <a:rPr lang="en-US" dirty="0"/>
              <a:t>Need to formally renounce citizenship to avoid taxation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0151-20B8-4803-8548-71782DE8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D2F5-FF93-4811-A828-F539C20170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6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11432</TotalTime>
  <Words>5157</Words>
  <Application>Microsoft Office PowerPoint</Application>
  <PresentationFormat>Widescreen</PresentationFormat>
  <Paragraphs>647</Paragraphs>
  <Slides>66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Calibri Light</vt:lpstr>
      <vt:lpstr>source_sans_pro_regular</vt:lpstr>
      <vt:lpstr>Times New Roman</vt:lpstr>
      <vt:lpstr>Wingdings</vt:lpstr>
      <vt:lpstr>Office Theme</vt:lpstr>
      <vt:lpstr>Worksheet</vt:lpstr>
      <vt:lpstr> Understanding Current Immigration Issues    March 1, 2018</vt:lpstr>
      <vt:lpstr>Presenters</vt:lpstr>
      <vt:lpstr>Goals</vt:lpstr>
      <vt:lpstr>“Nation of Immigrants”</vt:lpstr>
      <vt:lpstr>Nations of Immigrants</vt:lpstr>
      <vt:lpstr>327m+ people living in the United States</vt:lpstr>
      <vt:lpstr>How to become a citizen</vt:lpstr>
      <vt:lpstr>Citizenship at birth</vt:lpstr>
      <vt:lpstr>“Birth Tourism”</vt:lpstr>
      <vt:lpstr>“natural born Citizen” and “birtherism”</vt:lpstr>
      <vt:lpstr>How to become a citizen: Naturalization</vt:lpstr>
      <vt:lpstr>New Naturalizations Annually</vt:lpstr>
      <vt:lpstr>What is LPR status (Green Card holder)?</vt:lpstr>
      <vt:lpstr>Green Card (only a little green)</vt:lpstr>
      <vt:lpstr>Processes to Get a Green Card</vt:lpstr>
      <vt:lpstr>Getting a Green Card: Consular Processing </vt:lpstr>
      <vt:lpstr>Getting a Green Card: Adjustment</vt:lpstr>
      <vt:lpstr>How many LPRs are there?</vt:lpstr>
      <vt:lpstr>Where are new LPRs from (2016)?</vt:lpstr>
      <vt:lpstr>Other Stats about LPRs in 2016</vt:lpstr>
      <vt:lpstr>Paths for people to become LPRs? (2016)</vt:lpstr>
      <vt:lpstr>How people become new LPRs</vt:lpstr>
      <vt:lpstr>Categories of Family Sponsorship – recent #s</vt:lpstr>
      <vt:lpstr>Categories of Family Sponsorship – 2016</vt:lpstr>
      <vt:lpstr>Family Sponsorship of a Foreign Relative</vt:lpstr>
      <vt:lpstr>Family Sponsorship of a US-based Relative</vt:lpstr>
      <vt:lpstr>In the News: “Chain Migration”</vt:lpstr>
      <vt:lpstr>In the News: “Chain Migration”</vt:lpstr>
      <vt:lpstr>A “chain” for a first cousin: reality</vt:lpstr>
      <vt:lpstr>Perspectives: “Chain Migration”</vt:lpstr>
      <vt:lpstr>Perspectives: “Chain Migration”</vt:lpstr>
      <vt:lpstr>How people become new LPRs</vt:lpstr>
      <vt:lpstr>Diversity Visa Lottery</vt:lpstr>
      <vt:lpstr>In the News: Diversity Visa Lottery</vt:lpstr>
      <vt:lpstr>Misconceptions about Diversity Visa Lottery</vt:lpstr>
      <vt:lpstr>Perspectives on Lottery: who benefits?</vt:lpstr>
      <vt:lpstr>Perspectives on Diversity Visa Lottery</vt:lpstr>
      <vt:lpstr>How people become new LPRs</vt:lpstr>
      <vt:lpstr>Refugees/Asylees</vt:lpstr>
      <vt:lpstr>Asylum </vt:lpstr>
      <vt:lpstr>Refugees </vt:lpstr>
      <vt:lpstr>Refugee Caps and Admissions Since 1980</vt:lpstr>
      <vt:lpstr>Perspectives on Refugees</vt:lpstr>
      <vt:lpstr>How people become new LPRs</vt:lpstr>
      <vt:lpstr>Current employment based immigration</vt:lpstr>
      <vt:lpstr>In the News: “Merit Based” immigration</vt:lpstr>
      <vt:lpstr>Canada’s Point System</vt:lpstr>
      <vt:lpstr>New Immigrants: Compare to Canada</vt:lpstr>
      <vt:lpstr>Other topics</vt:lpstr>
      <vt:lpstr>In the News: Temporary Protective Status (TPS)</vt:lpstr>
      <vt:lpstr>In the News: Temporary Protective Status (TPS)</vt:lpstr>
      <vt:lpstr>Other topics</vt:lpstr>
      <vt:lpstr>DACA</vt:lpstr>
      <vt:lpstr>DACA</vt:lpstr>
      <vt:lpstr>In the News: DACA and “Path to Citizenship”</vt:lpstr>
      <vt:lpstr>In the News: “Path to Citizenship”</vt:lpstr>
      <vt:lpstr>Other topics</vt:lpstr>
      <vt:lpstr>Unaccompanied Alien Children (UACs)</vt:lpstr>
      <vt:lpstr>In the News: Minors And Gangs</vt:lpstr>
      <vt:lpstr>In the News: Minors And Gangs</vt:lpstr>
      <vt:lpstr>Procedure for UACs</vt:lpstr>
      <vt:lpstr>Other topics</vt:lpstr>
      <vt:lpstr>Visitor Visas</vt:lpstr>
      <vt:lpstr>In the News: Visa Waiver program</vt:lpstr>
      <vt:lpstr>Sources of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Topics  in the News</dc:title>
  <dc:creator>Michael Diener</dc:creator>
  <cp:lastModifiedBy>Michael Diener</cp:lastModifiedBy>
  <cp:revision>161</cp:revision>
  <dcterms:created xsi:type="dcterms:W3CDTF">2018-02-03T22:27:12Z</dcterms:created>
  <dcterms:modified xsi:type="dcterms:W3CDTF">2018-03-01T17:18:33Z</dcterms:modified>
</cp:coreProperties>
</file>